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306" r:id="rId3"/>
    <p:sldId id="325" r:id="rId4"/>
    <p:sldId id="267" r:id="rId5"/>
    <p:sldId id="305" r:id="rId6"/>
    <p:sldId id="273" r:id="rId7"/>
    <p:sldId id="297" r:id="rId8"/>
    <p:sldId id="321" r:id="rId9"/>
    <p:sldId id="303" r:id="rId10"/>
    <p:sldId id="274" r:id="rId11"/>
    <p:sldId id="308" r:id="rId12"/>
    <p:sldId id="309" r:id="rId13"/>
    <p:sldId id="310" r:id="rId14"/>
    <p:sldId id="294" r:id="rId15"/>
    <p:sldId id="291" r:id="rId16"/>
    <p:sldId id="317" r:id="rId17"/>
    <p:sldId id="318" r:id="rId18"/>
    <p:sldId id="300" r:id="rId19"/>
    <p:sldId id="314" r:id="rId20"/>
    <p:sldId id="316" r:id="rId21"/>
    <p:sldId id="322" r:id="rId22"/>
    <p:sldId id="290" r:id="rId23"/>
    <p:sldId id="324" r:id="rId24"/>
    <p:sldId id="298" r:id="rId25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80"/>
    <p:restoredTop sz="74619"/>
  </p:normalViewPr>
  <p:slideViewPr>
    <p:cSldViewPr snapToGrid="0" snapToObjects="1">
      <p:cViewPr varScale="1">
        <p:scale>
          <a:sx n="115" d="100"/>
          <a:sy n="115" d="100"/>
        </p:scale>
        <p:origin x="2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1.png>
</file>

<file path=ppt/media/image12.svg>
</file>

<file path=ppt/media/image13.jpe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jpeg>
</file>

<file path=ppt/media/image3.jpeg>
</file>

<file path=ppt/media/image4.png>
</file>

<file path=ppt/media/image5.jpe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917C63-B7B1-F746-9E3D-15C903CA5FE0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30B5CF-A072-294E-B9E2-8C5F69A3CF6B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88915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/>
              <a:t>So </a:t>
            </a:r>
            <a:r>
              <a:rPr lang="da-DK" err="1"/>
              <a:t>my</a:t>
            </a:r>
            <a:r>
              <a:rPr lang="da-DK"/>
              <a:t> </a:t>
            </a:r>
            <a:r>
              <a:rPr lang="da-DK" err="1"/>
              <a:t>PhD</a:t>
            </a:r>
            <a:r>
              <a:rPr lang="da-DK"/>
              <a:t> </a:t>
            </a:r>
            <a:r>
              <a:rPr lang="da-DK" err="1"/>
              <a:t>project</a:t>
            </a:r>
            <a:r>
              <a:rPr lang="da-DK"/>
              <a:t> is a part of a </a:t>
            </a:r>
            <a:r>
              <a:rPr lang="da-DK" err="1"/>
              <a:t>much</a:t>
            </a:r>
            <a:r>
              <a:rPr lang="da-DK"/>
              <a:t> </a:t>
            </a:r>
            <a:r>
              <a:rPr lang="da-DK" err="1"/>
              <a:t>larger</a:t>
            </a:r>
            <a:r>
              <a:rPr lang="da-DK"/>
              <a:t> - and </a:t>
            </a:r>
            <a:r>
              <a:rPr lang="da-DK" err="1"/>
              <a:t>ongoing</a:t>
            </a:r>
            <a:r>
              <a:rPr lang="da-DK"/>
              <a:t> </a:t>
            </a:r>
            <a:r>
              <a:rPr lang="da-DK" err="1"/>
              <a:t>project</a:t>
            </a:r>
            <a:r>
              <a:rPr lang="da-DK"/>
              <a:t> </a:t>
            </a:r>
            <a:r>
              <a:rPr lang="da-DK" err="1"/>
              <a:t>partially</a:t>
            </a:r>
            <a:r>
              <a:rPr lang="da-DK"/>
              <a:t> </a:t>
            </a:r>
            <a:r>
              <a:rPr lang="da-DK" err="1"/>
              <a:t>funded</a:t>
            </a:r>
            <a:r>
              <a:rPr lang="da-DK"/>
              <a:t> by the NIH –  the dog </a:t>
            </a:r>
            <a:r>
              <a:rPr lang="da-DK" err="1"/>
              <a:t>oncology</a:t>
            </a:r>
            <a:r>
              <a:rPr lang="da-DK"/>
              <a:t> and </a:t>
            </a:r>
            <a:r>
              <a:rPr lang="da-DK" err="1"/>
              <a:t>genome</a:t>
            </a:r>
            <a:r>
              <a:rPr lang="da-DK"/>
              <a:t> </a:t>
            </a:r>
            <a:r>
              <a:rPr lang="da-DK" err="1"/>
              <a:t>project</a:t>
            </a:r>
            <a:r>
              <a:rPr lang="da-DK"/>
              <a:t>. This is a multinational (Scandinavia, and US) </a:t>
            </a:r>
            <a:r>
              <a:rPr lang="da-DK" err="1"/>
              <a:t>project</a:t>
            </a:r>
            <a:r>
              <a:rPr lang="da-DK"/>
              <a:t> and the overall </a:t>
            </a:r>
            <a:r>
              <a:rPr lang="da-DK" err="1"/>
              <a:t>goal</a:t>
            </a:r>
            <a:r>
              <a:rPr lang="da-DK"/>
              <a:t> for the </a:t>
            </a:r>
            <a:r>
              <a:rPr lang="da-DK" err="1"/>
              <a:t>project</a:t>
            </a:r>
            <a:r>
              <a:rPr lang="da-DK"/>
              <a:t> is to </a:t>
            </a:r>
            <a:r>
              <a:rPr lang="da-DK" err="1"/>
              <a:t>improve</a:t>
            </a:r>
            <a:r>
              <a:rPr lang="da-DK"/>
              <a:t> the </a:t>
            </a:r>
            <a:r>
              <a:rPr lang="da-DK" err="1"/>
              <a:t>knowledge</a:t>
            </a:r>
            <a:r>
              <a:rPr lang="da-DK"/>
              <a:t> </a:t>
            </a:r>
            <a:r>
              <a:rPr lang="da-DK" err="1"/>
              <a:t>about</a:t>
            </a:r>
            <a:r>
              <a:rPr lang="da-DK"/>
              <a:t> the </a:t>
            </a:r>
            <a:r>
              <a:rPr lang="da-DK" err="1"/>
              <a:t>genetic</a:t>
            </a:r>
            <a:r>
              <a:rPr lang="da-DK"/>
              <a:t> </a:t>
            </a:r>
            <a:r>
              <a:rPr lang="da-DK" err="1"/>
              <a:t>background</a:t>
            </a:r>
            <a:r>
              <a:rPr lang="da-DK"/>
              <a:t> of </a:t>
            </a:r>
            <a:r>
              <a:rPr lang="da-DK" err="1"/>
              <a:t>canine</a:t>
            </a:r>
            <a:r>
              <a:rPr lang="da-DK"/>
              <a:t> cancers.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err="1"/>
              <a:t>I’m</a:t>
            </a:r>
            <a:r>
              <a:rPr lang="da-DK"/>
              <a:t> </a:t>
            </a:r>
            <a:r>
              <a:rPr lang="da-DK" err="1"/>
              <a:t>involved</a:t>
            </a:r>
            <a:r>
              <a:rPr lang="da-DK"/>
              <a:t> in 2 </a:t>
            </a:r>
            <a:r>
              <a:rPr lang="da-DK" err="1"/>
              <a:t>different</a:t>
            </a:r>
            <a:r>
              <a:rPr lang="da-DK"/>
              <a:t> </a:t>
            </a:r>
            <a:r>
              <a:rPr lang="da-DK" err="1"/>
              <a:t>clinical</a:t>
            </a:r>
            <a:r>
              <a:rPr lang="da-DK"/>
              <a:t> studies, 1 </a:t>
            </a:r>
            <a:r>
              <a:rPr lang="da-DK" err="1"/>
              <a:t>where</a:t>
            </a:r>
            <a:r>
              <a:rPr lang="da-DK"/>
              <a:t> </a:t>
            </a:r>
            <a:r>
              <a:rPr lang="da-DK" err="1"/>
              <a:t>I’m</a:t>
            </a:r>
            <a:r>
              <a:rPr lang="da-DK"/>
              <a:t> just a part of the </a:t>
            </a:r>
            <a:r>
              <a:rPr lang="da-DK" err="1"/>
              <a:t>study</a:t>
            </a:r>
            <a:r>
              <a:rPr lang="da-DK"/>
              <a:t> and </a:t>
            </a:r>
            <a:r>
              <a:rPr lang="da-DK" err="1"/>
              <a:t>where</a:t>
            </a:r>
            <a:r>
              <a:rPr lang="da-DK"/>
              <a:t> </a:t>
            </a:r>
            <a:r>
              <a:rPr lang="da-DK" err="1"/>
              <a:t>we’re</a:t>
            </a:r>
            <a:r>
              <a:rPr lang="da-DK"/>
              <a:t> </a:t>
            </a:r>
            <a:r>
              <a:rPr lang="da-DK" err="1"/>
              <a:t>looking</a:t>
            </a:r>
            <a:r>
              <a:rPr lang="da-DK"/>
              <a:t> at </a:t>
            </a:r>
            <a:r>
              <a:rPr lang="da-DK" err="1"/>
              <a:t>these</a:t>
            </a:r>
            <a:r>
              <a:rPr lang="da-DK"/>
              <a:t> </a:t>
            </a:r>
            <a:r>
              <a:rPr lang="da-DK" err="1"/>
              <a:t>mutational</a:t>
            </a:r>
            <a:r>
              <a:rPr lang="da-DK"/>
              <a:t> patterns for </a:t>
            </a:r>
            <a:r>
              <a:rPr lang="da-DK" err="1"/>
              <a:t>mammary</a:t>
            </a:r>
            <a:r>
              <a:rPr lang="da-DK"/>
              <a:t> tumors, </a:t>
            </a:r>
            <a:r>
              <a:rPr lang="da-DK" err="1"/>
              <a:t>osteosarcoma</a:t>
            </a:r>
            <a:r>
              <a:rPr lang="da-DK"/>
              <a:t> and </a:t>
            </a:r>
            <a:r>
              <a:rPr lang="da-DK" err="1"/>
              <a:t>lymphoma</a:t>
            </a:r>
            <a:r>
              <a:rPr lang="da-DK"/>
              <a:t>. The </a:t>
            </a:r>
            <a:r>
              <a:rPr lang="da-DK" err="1"/>
              <a:t>other</a:t>
            </a:r>
            <a:r>
              <a:rPr lang="da-DK"/>
              <a:t> </a:t>
            </a:r>
            <a:r>
              <a:rPr lang="da-DK" err="1"/>
              <a:t>study</a:t>
            </a:r>
            <a:r>
              <a:rPr lang="da-DK"/>
              <a:t> is a </a:t>
            </a:r>
            <a:r>
              <a:rPr lang="da-DK" err="1"/>
              <a:t>longitudinal</a:t>
            </a:r>
            <a:r>
              <a:rPr lang="da-DK"/>
              <a:t> </a:t>
            </a:r>
            <a:r>
              <a:rPr lang="da-DK" err="1"/>
              <a:t>study</a:t>
            </a:r>
            <a:r>
              <a:rPr lang="da-DK"/>
              <a:t> of </a:t>
            </a:r>
            <a:r>
              <a:rPr lang="da-DK" err="1"/>
              <a:t>mammary</a:t>
            </a:r>
            <a:r>
              <a:rPr lang="da-DK"/>
              <a:t> cancer </a:t>
            </a:r>
            <a:r>
              <a:rPr lang="da-DK" err="1"/>
              <a:t>which</a:t>
            </a:r>
            <a:r>
              <a:rPr lang="da-DK"/>
              <a:t> </a:t>
            </a:r>
            <a:r>
              <a:rPr lang="da-DK" err="1"/>
              <a:t>I’ll</a:t>
            </a:r>
            <a:r>
              <a:rPr lang="da-DK"/>
              <a:t> </a:t>
            </a:r>
            <a:r>
              <a:rPr lang="da-DK" err="1"/>
              <a:t>discuss</a:t>
            </a:r>
            <a:r>
              <a:rPr lang="da-DK"/>
              <a:t> a </a:t>
            </a:r>
            <a:r>
              <a:rPr lang="da-DK" err="1"/>
              <a:t>little</a:t>
            </a:r>
            <a:r>
              <a:rPr lang="da-DK"/>
              <a:t> bit </a:t>
            </a:r>
            <a:r>
              <a:rPr lang="da-DK" err="1"/>
              <a:t>later</a:t>
            </a:r>
            <a:r>
              <a:rPr lang="da-DK"/>
              <a:t>.</a:t>
            </a:r>
          </a:p>
          <a:p>
            <a:endParaRPr lang="da-DK"/>
          </a:p>
          <a:p>
            <a:r>
              <a:rPr lang="da-DK"/>
              <a:t>This image shows an </a:t>
            </a:r>
            <a:r>
              <a:rPr lang="da-DK" err="1"/>
              <a:t>osteosarcoma</a:t>
            </a:r>
            <a:r>
              <a:rPr lang="da-DK"/>
              <a:t> </a:t>
            </a:r>
            <a:r>
              <a:rPr lang="da-DK" err="1"/>
              <a:t>cell</a:t>
            </a:r>
            <a:r>
              <a:rPr lang="da-DK"/>
              <a:t> with DNA in </a:t>
            </a:r>
            <a:r>
              <a:rPr lang="da-DK" err="1"/>
              <a:t>blue</a:t>
            </a:r>
            <a:r>
              <a:rPr lang="da-DK"/>
              <a:t>, </a:t>
            </a:r>
            <a:r>
              <a:rPr lang="da-DK" err="1"/>
              <a:t>mitochondria</a:t>
            </a:r>
            <a:r>
              <a:rPr lang="da-DK"/>
              <a:t> in </a:t>
            </a:r>
            <a:r>
              <a:rPr lang="da-DK" err="1"/>
              <a:t>yellow</a:t>
            </a:r>
            <a:r>
              <a:rPr lang="da-DK"/>
              <a:t>, and </a:t>
            </a:r>
            <a:r>
              <a:rPr lang="da-DK" err="1"/>
              <a:t>actin</a:t>
            </a:r>
            <a:r>
              <a:rPr lang="da-DK"/>
              <a:t> filaments, part of the </a:t>
            </a:r>
            <a:r>
              <a:rPr lang="da-DK" err="1"/>
              <a:t>cellular</a:t>
            </a:r>
            <a:r>
              <a:rPr lang="da-DK"/>
              <a:t> </a:t>
            </a:r>
            <a:r>
              <a:rPr lang="da-DK" err="1"/>
              <a:t>skeleton</a:t>
            </a:r>
            <a:r>
              <a:rPr lang="da-DK"/>
              <a:t>, in </a:t>
            </a:r>
            <a:r>
              <a:rPr lang="da-DK" err="1"/>
              <a:t>purple</a:t>
            </a:r>
            <a:r>
              <a:rPr lang="da-DK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04819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The image shows </a:t>
            </a:r>
            <a:r>
              <a:rPr lang="da-DK" dirty="0" err="1"/>
              <a:t>cell</a:t>
            </a:r>
            <a:r>
              <a:rPr lang="da-DK" dirty="0"/>
              <a:t> </a:t>
            </a:r>
            <a:r>
              <a:rPr lang="da-DK" dirty="0" err="1"/>
              <a:t>culture</a:t>
            </a:r>
            <a:r>
              <a:rPr lang="da-DK" dirty="0"/>
              <a:t> of human </a:t>
            </a:r>
            <a:r>
              <a:rPr lang="da-DK" dirty="0" err="1"/>
              <a:t>breast</a:t>
            </a:r>
            <a:r>
              <a:rPr lang="da-DK" dirty="0"/>
              <a:t> cancer </a:t>
            </a:r>
            <a:r>
              <a:rPr lang="da-DK" dirty="0" err="1"/>
              <a:t>conditionally</a:t>
            </a:r>
            <a:r>
              <a:rPr lang="da-DK" dirty="0"/>
              <a:t> </a:t>
            </a:r>
            <a:r>
              <a:rPr lang="da-DK" dirty="0" err="1"/>
              <a:t>reprogrammed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</a:t>
            </a:r>
            <a:r>
              <a:rPr lang="da-DK" dirty="0" err="1"/>
              <a:t>Fluorescence</a:t>
            </a:r>
            <a:r>
              <a:rPr lang="da-DK" dirty="0"/>
              <a:t> red </a:t>
            </a:r>
            <a:r>
              <a:rPr lang="da-DK" dirty="0" err="1"/>
              <a:t>color</a:t>
            </a:r>
            <a:r>
              <a:rPr lang="da-DK" dirty="0"/>
              <a:t> </a:t>
            </a:r>
            <a:r>
              <a:rPr lang="da-DK" dirty="0" err="1"/>
              <a:t>represents</a:t>
            </a:r>
            <a:r>
              <a:rPr lang="da-DK" dirty="0"/>
              <a:t> MHC-I, and </a:t>
            </a:r>
            <a:r>
              <a:rPr lang="da-DK" dirty="0" err="1"/>
              <a:t>nuclei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shown</a:t>
            </a:r>
            <a:r>
              <a:rPr lang="da-DK" dirty="0"/>
              <a:t> in </a:t>
            </a:r>
            <a:r>
              <a:rPr lang="da-DK" dirty="0" err="1"/>
              <a:t>blue</a:t>
            </a:r>
            <a:r>
              <a:rPr lang="da-DK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1759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836395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006740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Staging</a:t>
            </a:r>
            <a:endParaRPr lang="da-DK" dirty="0"/>
          </a:p>
          <a:p>
            <a:r>
              <a:rPr lang="da-DK" dirty="0"/>
              <a:t>   </a:t>
            </a:r>
            <a:r>
              <a:rPr lang="da-DK" dirty="0" err="1"/>
              <a:t>Why</a:t>
            </a:r>
            <a:r>
              <a:rPr lang="da-DK" dirty="0"/>
              <a:t> </a:t>
            </a:r>
            <a:r>
              <a:rPr lang="da-DK" dirty="0" err="1"/>
              <a:t>does</a:t>
            </a:r>
            <a:r>
              <a:rPr lang="da-DK" dirty="0"/>
              <a:t> it matter?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cancer the </a:t>
            </a:r>
            <a:r>
              <a:rPr lang="da-DK" dirty="0" err="1"/>
              <a:t>treament</a:t>
            </a:r>
            <a:r>
              <a:rPr lang="da-DK" dirty="0"/>
              <a:t> </a:t>
            </a:r>
            <a:r>
              <a:rPr lang="da-DK" dirty="0" err="1"/>
              <a:t>dose</a:t>
            </a:r>
            <a:r>
              <a:rPr lang="da-DK" dirty="0"/>
              <a:t> is </a:t>
            </a:r>
            <a:r>
              <a:rPr lang="da-DK" dirty="0" err="1"/>
              <a:t>important</a:t>
            </a:r>
            <a:r>
              <a:rPr lang="da-DK" dirty="0"/>
              <a:t> –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how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 to </a:t>
            </a:r>
            <a:r>
              <a:rPr lang="da-DK" dirty="0" err="1"/>
              <a:t>remove</a:t>
            </a:r>
            <a:r>
              <a:rPr lang="da-DK" dirty="0"/>
              <a:t> and </a:t>
            </a:r>
            <a:r>
              <a:rPr lang="da-DK" dirty="0" err="1"/>
              <a:t>whether</a:t>
            </a:r>
            <a:r>
              <a:rPr lang="da-DK" dirty="0"/>
              <a:t> or not to </a:t>
            </a:r>
            <a:r>
              <a:rPr lang="da-DK" dirty="0" err="1"/>
              <a:t>follow</a:t>
            </a:r>
            <a:r>
              <a:rPr lang="da-DK" dirty="0"/>
              <a:t> up with </a:t>
            </a:r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chemotherapy</a:t>
            </a:r>
            <a:r>
              <a:rPr lang="da-DK" dirty="0"/>
              <a:t>.</a:t>
            </a:r>
          </a:p>
          <a:p>
            <a:r>
              <a:rPr lang="da-DK" dirty="0"/>
              <a:t>      In </a:t>
            </a:r>
            <a:r>
              <a:rPr lang="da-DK" dirty="0" err="1"/>
              <a:t>order</a:t>
            </a:r>
            <a:r>
              <a:rPr lang="da-DK" dirty="0"/>
              <a:t> to </a:t>
            </a:r>
            <a:r>
              <a:rPr lang="da-DK" dirty="0" err="1"/>
              <a:t>decide</a:t>
            </a:r>
            <a:r>
              <a:rPr lang="da-DK" dirty="0"/>
              <a:t> on </a:t>
            </a:r>
            <a:r>
              <a:rPr lang="da-DK" dirty="0" err="1"/>
              <a:t>treatment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know </a:t>
            </a:r>
            <a:r>
              <a:rPr lang="da-DK" dirty="0" err="1"/>
              <a:t>where</a:t>
            </a:r>
            <a:r>
              <a:rPr lang="da-DK" dirty="0"/>
              <a:t> the cancer is. If it has </a:t>
            </a:r>
            <a:r>
              <a:rPr lang="da-DK" dirty="0" err="1"/>
              <a:t>spread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it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sufficient to </a:t>
            </a:r>
            <a:r>
              <a:rPr lang="da-DK" dirty="0" err="1"/>
              <a:t>remove</a:t>
            </a:r>
            <a:r>
              <a:rPr lang="da-DK" dirty="0"/>
              <a:t> the tumor. </a:t>
            </a:r>
            <a:r>
              <a:rPr lang="da-DK" dirty="0" err="1"/>
              <a:t>However</a:t>
            </a:r>
            <a:r>
              <a:rPr lang="da-DK" dirty="0"/>
              <a:t> </a:t>
            </a:r>
            <a:r>
              <a:rPr lang="da-DK" dirty="0" err="1"/>
              <a:t>this</a:t>
            </a:r>
            <a:r>
              <a:rPr lang="da-DK" dirty="0"/>
              <a:t> is </a:t>
            </a:r>
            <a:r>
              <a:rPr lang="da-DK" dirty="0" err="1"/>
              <a:t>complicated</a:t>
            </a:r>
            <a:r>
              <a:rPr lang="da-DK" dirty="0"/>
              <a:t> by </a:t>
            </a:r>
            <a:r>
              <a:rPr lang="da-DK" dirty="0" err="1"/>
              <a:t>several</a:t>
            </a:r>
            <a:r>
              <a:rPr lang="da-DK" dirty="0"/>
              <a:t> factors. One is </a:t>
            </a:r>
            <a:r>
              <a:rPr lang="da-DK" dirty="0" err="1"/>
              <a:t>that</a:t>
            </a:r>
            <a:r>
              <a:rPr lang="da-DK" dirty="0"/>
              <a:t> the </a:t>
            </a:r>
            <a:r>
              <a:rPr lang="da-DK" dirty="0" err="1"/>
              <a:t>metastasis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present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look and have a </a:t>
            </a:r>
            <a:r>
              <a:rPr lang="da-DK" dirty="0" err="1"/>
              <a:t>certain</a:t>
            </a:r>
            <a:r>
              <a:rPr lang="da-DK" dirty="0"/>
              <a:t> </a:t>
            </a:r>
            <a:r>
              <a:rPr lang="da-DK" dirty="0" err="1"/>
              <a:t>size</a:t>
            </a:r>
            <a:r>
              <a:rPr lang="da-DK" dirty="0"/>
              <a:t>.</a:t>
            </a:r>
          </a:p>
          <a:p>
            <a:r>
              <a:rPr lang="da-DK" dirty="0"/>
              <a:t>For </a:t>
            </a:r>
            <a:r>
              <a:rPr lang="da-DK" dirty="0" err="1"/>
              <a:t>lymph</a:t>
            </a:r>
            <a:r>
              <a:rPr lang="da-DK" dirty="0"/>
              <a:t> nodes </a:t>
            </a:r>
            <a:r>
              <a:rPr lang="da-DK" dirty="0" err="1"/>
              <a:t>we</a:t>
            </a:r>
            <a:r>
              <a:rPr lang="da-DK" dirty="0"/>
              <a:t> have 2 </a:t>
            </a:r>
            <a:r>
              <a:rPr lang="da-DK" dirty="0" err="1"/>
              <a:t>main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. The </a:t>
            </a:r>
            <a:r>
              <a:rPr lang="da-DK" dirty="0" err="1"/>
              <a:t>unpredictable</a:t>
            </a:r>
            <a:r>
              <a:rPr lang="da-DK" dirty="0"/>
              <a:t> </a:t>
            </a:r>
            <a:r>
              <a:rPr lang="da-DK" dirty="0" err="1"/>
              <a:t>drainage</a:t>
            </a:r>
            <a:r>
              <a:rPr lang="da-DK" dirty="0"/>
              <a:t> pattern – and </a:t>
            </a:r>
            <a:r>
              <a:rPr lang="da-DK" dirty="0" err="1"/>
              <a:t>size</a:t>
            </a:r>
            <a:r>
              <a:rPr lang="da-DK" dirty="0"/>
              <a:t>/placement of </a:t>
            </a:r>
            <a:r>
              <a:rPr lang="da-DK" dirty="0" err="1"/>
              <a:t>lymph</a:t>
            </a:r>
            <a:r>
              <a:rPr lang="da-DK" dirty="0"/>
              <a:t> nodes and the </a:t>
            </a:r>
            <a:r>
              <a:rPr lang="da-DK" dirty="0" err="1"/>
              <a:t>number</a:t>
            </a:r>
            <a:r>
              <a:rPr lang="da-DK" dirty="0"/>
              <a:t> of </a:t>
            </a:r>
            <a:r>
              <a:rPr lang="da-DK" dirty="0" err="1"/>
              <a:t>metastatic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. Even if </a:t>
            </a:r>
            <a:r>
              <a:rPr lang="da-DK" dirty="0" err="1"/>
              <a:t>you</a:t>
            </a:r>
            <a:r>
              <a:rPr lang="da-DK" dirty="0"/>
              <a:t> find the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lymph</a:t>
            </a:r>
            <a:r>
              <a:rPr lang="da-DK" dirty="0"/>
              <a:t> node,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still miss the cancer </a:t>
            </a:r>
            <a:r>
              <a:rPr lang="da-DK" dirty="0" err="1"/>
              <a:t>cells</a:t>
            </a:r>
            <a:r>
              <a:rPr lang="da-DK" dirty="0"/>
              <a:t>.</a:t>
            </a:r>
          </a:p>
          <a:p>
            <a:r>
              <a:rPr lang="da-DK" dirty="0"/>
              <a:t>For distant </a:t>
            </a:r>
            <a:r>
              <a:rPr lang="da-DK" dirty="0" err="1"/>
              <a:t>metastasis</a:t>
            </a:r>
            <a:r>
              <a:rPr lang="da-DK" dirty="0"/>
              <a:t> the </a:t>
            </a:r>
            <a:r>
              <a:rPr lang="da-DK" dirty="0" err="1"/>
              <a:t>issue</a:t>
            </a:r>
            <a:r>
              <a:rPr lang="da-DK" dirty="0"/>
              <a:t> is </a:t>
            </a:r>
            <a:r>
              <a:rPr lang="da-DK" dirty="0" err="1"/>
              <a:t>mostly</a:t>
            </a:r>
            <a:r>
              <a:rPr lang="da-DK" dirty="0"/>
              <a:t> an </a:t>
            </a:r>
            <a:r>
              <a:rPr lang="da-DK" dirty="0" err="1"/>
              <a:t>issue</a:t>
            </a:r>
            <a:r>
              <a:rPr lang="da-DK" dirty="0"/>
              <a:t> of </a:t>
            </a:r>
            <a:r>
              <a:rPr lang="da-DK" dirty="0" err="1"/>
              <a:t>size</a:t>
            </a:r>
            <a:r>
              <a:rPr lang="da-DK" dirty="0"/>
              <a:t> of </a:t>
            </a:r>
            <a:r>
              <a:rPr lang="da-DK" dirty="0" err="1"/>
              <a:t>metastasis</a:t>
            </a:r>
            <a:r>
              <a:rPr lang="da-DK" dirty="0"/>
              <a:t>,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won’t</a:t>
            </a:r>
            <a:r>
              <a:rPr lang="da-DK" dirty="0"/>
              <a:t> show up on a CT.</a:t>
            </a:r>
          </a:p>
          <a:p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Surgical</a:t>
            </a:r>
            <a:r>
              <a:rPr lang="da-DK" dirty="0"/>
              <a:t> </a:t>
            </a:r>
            <a:r>
              <a:rPr lang="da-DK" dirty="0" err="1"/>
              <a:t>dose</a:t>
            </a:r>
            <a:endParaRPr lang="da-DK" dirty="0"/>
          </a:p>
          <a:p>
            <a:pPr lvl="1"/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698654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The </a:t>
            </a:r>
            <a:r>
              <a:rPr lang="da-DK" dirty="0" err="1"/>
              <a:t>issue</a:t>
            </a:r>
            <a:r>
              <a:rPr lang="da-DK" dirty="0"/>
              <a:t> is to find the balance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treating</a:t>
            </a:r>
            <a:r>
              <a:rPr lang="da-DK" dirty="0"/>
              <a:t> </a:t>
            </a:r>
            <a:r>
              <a:rPr lang="da-DK" dirty="0" err="1"/>
              <a:t>enough</a:t>
            </a:r>
            <a:r>
              <a:rPr lang="da-DK" dirty="0"/>
              <a:t> and </a:t>
            </a:r>
            <a:r>
              <a:rPr lang="da-DK" dirty="0" err="1"/>
              <a:t>minimizing</a:t>
            </a:r>
            <a:r>
              <a:rPr lang="da-DK" dirty="0"/>
              <a:t> </a:t>
            </a:r>
            <a:r>
              <a:rPr lang="da-DK" dirty="0" err="1"/>
              <a:t>adverse</a:t>
            </a:r>
            <a:r>
              <a:rPr lang="da-DK" dirty="0"/>
              <a:t> </a:t>
            </a:r>
            <a:r>
              <a:rPr lang="da-DK" dirty="0" err="1"/>
              <a:t>effects</a:t>
            </a:r>
            <a:r>
              <a:rPr lang="da-DK" dirty="0"/>
              <a:t>, and </a:t>
            </a:r>
            <a:r>
              <a:rPr lang="da-DK" dirty="0" err="1"/>
              <a:t>although</a:t>
            </a:r>
            <a:r>
              <a:rPr lang="da-DK" dirty="0"/>
              <a:t> </a:t>
            </a:r>
            <a:r>
              <a:rPr lang="da-DK" dirty="0" err="1"/>
              <a:t>there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guidelines </a:t>
            </a:r>
            <a:r>
              <a:rPr lang="da-DK" dirty="0" err="1"/>
              <a:t>it’s</a:t>
            </a:r>
            <a:r>
              <a:rPr lang="da-DK" dirty="0"/>
              <a:t> an </a:t>
            </a:r>
            <a:r>
              <a:rPr lang="da-DK" dirty="0" err="1"/>
              <a:t>educated</a:t>
            </a:r>
            <a:r>
              <a:rPr lang="da-DK" dirty="0"/>
              <a:t> </a:t>
            </a:r>
            <a:r>
              <a:rPr lang="da-DK" dirty="0" err="1"/>
              <a:t>guess</a:t>
            </a:r>
            <a:r>
              <a:rPr lang="da-DK" dirty="0"/>
              <a:t> most of the time </a:t>
            </a:r>
            <a:r>
              <a:rPr lang="da-DK" dirty="0" err="1"/>
              <a:t>based</a:t>
            </a:r>
            <a:r>
              <a:rPr lang="da-DK" dirty="0"/>
              <a:t> on </a:t>
            </a:r>
            <a:r>
              <a:rPr lang="da-DK" dirty="0" err="1"/>
              <a:t>prognostic</a:t>
            </a:r>
            <a:r>
              <a:rPr lang="da-DK" dirty="0"/>
              <a:t> factors. </a:t>
            </a:r>
            <a:r>
              <a:rPr lang="da-DK" dirty="0" err="1"/>
              <a:t>F.ex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to </a:t>
            </a:r>
            <a:r>
              <a:rPr lang="da-DK" dirty="0" err="1"/>
              <a:t>lymph</a:t>
            </a:r>
            <a:r>
              <a:rPr lang="da-DK" dirty="0"/>
              <a:t> nodes, </a:t>
            </a:r>
            <a:r>
              <a:rPr lang="da-DK" dirty="0" err="1"/>
              <a:t>size</a:t>
            </a:r>
            <a:r>
              <a:rPr lang="da-DK" dirty="0"/>
              <a:t> and receptor status. </a:t>
            </a:r>
            <a:r>
              <a:rPr lang="da-DK" dirty="0" err="1"/>
              <a:t>However</a:t>
            </a:r>
            <a:r>
              <a:rPr lang="da-DK" dirty="0"/>
              <a:t>, </a:t>
            </a:r>
            <a:r>
              <a:rPr lang="da-DK" dirty="0" err="1"/>
              <a:t>sometimes</a:t>
            </a:r>
            <a:r>
              <a:rPr lang="da-DK" dirty="0"/>
              <a:t> the </a:t>
            </a:r>
            <a:r>
              <a:rPr lang="da-DK" dirty="0" err="1"/>
              <a:t>guess</a:t>
            </a:r>
            <a:r>
              <a:rPr lang="da-DK" dirty="0"/>
              <a:t> is </a:t>
            </a:r>
            <a:r>
              <a:rPr lang="da-DK" dirty="0" err="1"/>
              <a:t>wrong</a:t>
            </a:r>
            <a:r>
              <a:rPr lang="da-DK" dirty="0"/>
              <a:t>. </a:t>
            </a:r>
            <a:r>
              <a:rPr lang="da-DK" dirty="0" err="1"/>
              <a:t>Some</a:t>
            </a:r>
            <a:r>
              <a:rPr lang="da-DK" dirty="0"/>
              <a:t> small tumors </a:t>
            </a:r>
            <a:r>
              <a:rPr lang="da-DK" dirty="0" err="1"/>
              <a:t>will</a:t>
            </a:r>
            <a:r>
              <a:rPr lang="da-DK" dirty="0"/>
              <a:t> have </a:t>
            </a:r>
            <a:r>
              <a:rPr lang="da-DK" dirty="0" err="1"/>
              <a:t>spread</a:t>
            </a:r>
            <a:r>
              <a:rPr lang="da-DK" dirty="0"/>
              <a:t> </a:t>
            </a:r>
            <a:r>
              <a:rPr lang="da-DK" dirty="0" err="1"/>
              <a:t>regardless</a:t>
            </a:r>
            <a:r>
              <a:rPr lang="da-DK" dirty="0"/>
              <a:t> of </a:t>
            </a:r>
            <a:r>
              <a:rPr lang="da-DK" dirty="0" err="1"/>
              <a:t>risk</a:t>
            </a:r>
            <a:r>
              <a:rPr lang="da-DK" dirty="0"/>
              <a:t> factors and </a:t>
            </a:r>
            <a:r>
              <a:rPr lang="da-DK" dirty="0" err="1"/>
              <a:t>some</a:t>
            </a:r>
            <a:r>
              <a:rPr lang="da-DK" dirty="0"/>
              <a:t> large, aggressive </a:t>
            </a:r>
            <a:r>
              <a:rPr lang="da-DK" dirty="0" err="1"/>
              <a:t>looking</a:t>
            </a:r>
            <a:r>
              <a:rPr lang="da-DK" dirty="0"/>
              <a:t> tumors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cured</a:t>
            </a:r>
            <a:r>
              <a:rPr lang="da-DK" dirty="0"/>
              <a:t> with simple </a:t>
            </a:r>
            <a:r>
              <a:rPr lang="da-DK" dirty="0" err="1"/>
              <a:t>surgery</a:t>
            </a:r>
            <a:r>
              <a:rPr lang="da-DK" dirty="0"/>
              <a:t>.</a:t>
            </a:r>
          </a:p>
          <a:p>
            <a:r>
              <a:rPr lang="da-DK" dirty="0"/>
              <a:t>This </a:t>
            </a:r>
            <a:r>
              <a:rPr lang="da-DK" dirty="0" err="1"/>
              <a:t>leads</a:t>
            </a:r>
            <a:r>
              <a:rPr lang="da-DK" dirty="0"/>
              <a:t> to 2 </a:t>
            </a:r>
            <a:r>
              <a:rPr lang="da-DK" dirty="0" err="1"/>
              <a:t>different</a:t>
            </a:r>
            <a:r>
              <a:rPr lang="da-DK" dirty="0"/>
              <a:t> </a:t>
            </a:r>
            <a:r>
              <a:rPr lang="da-DK" dirty="0" err="1"/>
              <a:t>issues</a:t>
            </a:r>
            <a:r>
              <a:rPr lang="da-DK" dirty="0"/>
              <a:t>, </a:t>
            </a:r>
            <a:r>
              <a:rPr lang="da-DK" dirty="0" err="1"/>
              <a:t>some</a:t>
            </a:r>
            <a:r>
              <a:rPr lang="da-DK" dirty="0"/>
              <a:t> patients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receive</a:t>
            </a:r>
            <a:r>
              <a:rPr lang="da-DK" dirty="0"/>
              <a:t> </a:t>
            </a:r>
            <a:r>
              <a:rPr lang="da-DK" dirty="0" err="1"/>
              <a:t>needless</a:t>
            </a:r>
            <a:r>
              <a:rPr lang="da-DK" dirty="0"/>
              <a:t>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therapy</a:t>
            </a:r>
            <a:r>
              <a:rPr lang="da-DK" dirty="0"/>
              <a:t> and have </a:t>
            </a:r>
            <a:r>
              <a:rPr lang="da-DK" dirty="0" err="1"/>
              <a:t>unneeded</a:t>
            </a:r>
            <a:r>
              <a:rPr lang="da-DK" dirty="0"/>
              <a:t> </a:t>
            </a:r>
            <a:r>
              <a:rPr lang="da-DK" dirty="0" err="1"/>
              <a:t>adverse</a:t>
            </a:r>
            <a:r>
              <a:rPr lang="da-DK" dirty="0"/>
              <a:t> </a:t>
            </a:r>
            <a:r>
              <a:rPr lang="da-DK" dirty="0" err="1"/>
              <a:t>effects</a:t>
            </a:r>
            <a:r>
              <a:rPr lang="da-DK" dirty="0"/>
              <a:t> and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people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not </a:t>
            </a:r>
            <a:r>
              <a:rPr lang="da-DK" dirty="0" err="1"/>
              <a:t>receive</a:t>
            </a:r>
            <a:r>
              <a:rPr lang="da-DK" dirty="0"/>
              <a:t> </a:t>
            </a:r>
            <a:r>
              <a:rPr lang="da-DK" dirty="0" err="1"/>
              <a:t>curative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. </a:t>
            </a:r>
            <a:r>
              <a:rPr lang="da-DK" dirty="0" err="1"/>
              <a:t>Unneeded</a:t>
            </a:r>
            <a:r>
              <a:rPr lang="da-DK" dirty="0"/>
              <a:t> </a:t>
            </a:r>
            <a:r>
              <a:rPr lang="da-DK" dirty="0" err="1"/>
              <a:t>chemo</a:t>
            </a:r>
            <a:r>
              <a:rPr lang="da-DK" dirty="0"/>
              <a:t> </a:t>
            </a:r>
            <a:r>
              <a:rPr lang="da-DK" dirty="0" err="1"/>
              <a:t>might</a:t>
            </a:r>
            <a:r>
              <a:rPr lang="da-DK" dirty="0"/>
              <a:t> </a:t>
            </a:r>
            <a:r>
              <a:rPr lang="da-DK" dirty="0" err="1"/>
              <a:t>seem</a:t>
            </a:r>
            <a:r>
              <a:rPr lang="da-DK" dirty="0"/>
              <a:t> trivial, but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people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end up </a:t>
            </a:r>
            <a:r>
              <a:rPr lang="da-DK" dirty="0" err="1"/>
              <a:t>having</a:t>
            </a:r>
            <a:r>
              <a:rPr lang="da-DK" dirty="0"/>
              <a:t> permanent nerve </a:t>
            </a:r>
            <a:r>
              <a:rPr lang="da-DK" dirty="0" err="1"/>
              <a:t>damage</a:t>
            </a:r>
            <a:r>
              <a:rPr lang="da-DK" dirty="0"/>
              <a:t> and </a:t>
            </a:r>
            <a:r>
              <a:rPr lang="da-DK" dirty="0" err="1"/>
              <a:t>pain</a:t>
            </a:r>
            <a:r>
              <a:rPr lang="da-DK" dirty="0"/>
              <a:t> </a:t>
            </a:r>
            <a:r>
              <a:rPr lang="da-DK" dirty="0" err="1"/>
              <a:t>which</a:t>
            </a:r>
            <a:r>
              <a:rPr lang="da-DK" dirty="0"/>
              <a:t> has a </a:t>
            </a:r>
            <a:r>
              <a:rPr lang="da-DK" dirty="0" err="1"/>
              <a:t>huge</a:t>
            </a:r>
            <a:r>
              <a:rPr lang="da-DK" dirty="0"/>
              <a:t> </a:t>
            </a:r>
            <a:r>
              <a:rPr lang="da-DK" dirty="0" err="1"/>
              <a:t>impact</a:t>
            </a:r>
            <a:r>
              <a:rPr lang="da-DK" dirty="0"/>
              <a:t> on </a:t>
            </a:r>
            <a:r>
              <a:rPr lang="da-DK" dirty="0" err="1"/>
              <a:t>quality</a:t>
            </a:r>
            <a:r>
              <a:rPr lang="da-DK" dirty="0"/>
              <a:t> of </a:t>
            </a:r>
            <a:r>
              <a:rPr lang="da-DK" dirty="0" err="1"/>
              <a:t>life</a:t>
            </a:r>
            <a:r>
              <a:rPr lang="da-DK" dirty="0"/>
              <a:t>.</a:t>
            </a:r>
          </a:p>
          <a:p>
            <a:r>
              <a:rPr lang="da-DK" dirty="0" err="1"/>
              <a:t>Like</a:t>
            </a:r>
            <a:r>
              <a:rPr lang="da-DK" dirty="0"/>
              <a:t> David </a:t>
            </a:r>
            <a:r>
              <a:rPr lang="da-DK" dirty="0" err="1"/>
              <a:t>talked</a:t>
            </a:r>
            <a:r>
              <a:rPr lang="da-DK" dirty="0"/>
              <a:t> </a:t>
            </a:r>
            <a:r>
              <a:rPr lang="da-DK" dirty="0" err="1"/>
              <a:t>about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735785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give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281693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Every</a:t>
            </a:r>
            <a:r>
              <a:rPr lang="da-DK" dirty="0"/>
              <a:t> time a </a:t>
            </a:r>
            <a:r>
              <a:rPr lang="da-DK" dirty="0" err="1"/>
              <a:t>cell</a:t>
            </a:r>
            <a:r>
              <a:rPr lang="da-DK" dirty="0"/>
              <a:t> dies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of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released</a:t>
            </a:r>
            <a:r>
              <a:rPr lang="da-DK" dirty="0"/>
              <a:t>, </a:t>
            </a:r>
            <a:r>
              <a:rPr lang="da-DK" dirty="0" err="1"/>
              <a:t>this</a:t>
            </a:r>
            <a:r>
              <a:rPr lang="da-DK" dirty="0"/>
              <a:t> </a:t>
            </a:r>
            <a:r>
              <a:rPr lang="da-DK" dirty="0" err="1"/>
              <a:t>amount</a:t>
            </a:r>
            <a:r>
              <a:rPr lang="da-DK" dirty="0"/>
              <a:t> is </a:t>
            </a:r>
            <a:r>
              <a:rPr lang="da-DK" dirty="0" err="1"/>
              <a:t>increased</a:t>
            </a:r>
            <a:r>
              <a:rPr lang="da-DK" dirty="0"/>
              <a:t> in tumors, due to </a:t>
            </a:r>
            <a:r>
              <a:rPr lang="da-DK" dirty="0" err="1"/>
              <a:t>increased</a:t>
            </a:r>
            <a:r>
              <a:rPr lang="da-DK" dirty="0"/>
              <a:t> rate of </a:t>
            </a:r>
            <a:r>
              <a:rPr lang="da-DK" dirty="0" err="1"/>
              <a:t>necrosis</a:t>
            </a:r>
            <a:r>
              <a:rPr lang="da-DK" dirty="0"/>
              <a:t>, </a:t>
            </a:r>
            <a:r>
              <a:rPr lang="da-DK" dirty="0" err="1"/>
              <a:t>hypoxia</a:t>
            </a:r>
            <a:r>
              <a:rPr lang="da-DK" dirty="0"/>
              <a:t>, </a:t>
            </a:r>
            <a:r>
              <a:rPr lang="da-DK" dirty="0" err="1"/>
              <a:t>unstable</a:t>
            </a:r>
            <a:r>
              <a:rPr lang="da-DK" dirty="0"/>
              <a:t> </a:t>
            </a:r>
            <a:r>
              <a:rPr lang="da-DK" dirty="0" err="1"/>
              <a:t>cells</a:t>
            </a:r>
            <a:r>
              <a:rPr lang="da-DK" dirty="0"/>
              <a:t> etc. </a:t>
            </a:r>
          </a:p>
          <a:p>
            <a:r>
              <a:rPr lang="da-DK" dirty="0"/>
              <a:t>This tumor DNA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contain</a:t>
            </a:r>
            <a:r>
              <a:rPr lang="da-DK" dirty="0"/>
              <a:t> the variations </a:t>
            </a:r>
            <a:r>
              <a:rPr lang="da-DK" dirty="0" err="1"/>
              <a:t>found</a:t>
            </a:r>
            <a:r>
              <a:rPr lang="da-DK" dirty="0"/>
              <a:t> in the cancer </a:t>
            </a:r>
            <a:r>
              <a:rPr lang="da-DK" dirty="0" err="1"/>
              <a:t>cells</a:t>
            </a:r>
            <a:r>
              <a:rPr lang="da-DK" dirty="0"/>
              <a:t> and due to a </a:t>
            </a:r>
            <a:r>
              <a:rPr lang="da-DK" dirty="0" err="1"/>
              <a:t>very</a:t>
            </a:r>
            <a:r>
              <a:rPr lang="da-DK" dirty="0"/>
              <a:t> short </a:t>
            </a:r>
            <a:r>
              <a:rPr lang="da-DK" dirty="0" err="1"/>
              <a:t>half-life</a:t>
            </a:r>
            <a:r>
              <a:rPr lang="da-DK" dirty="0"/>
              <a:t> (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say</a:t>
            </a:r>
            <a:r>
              <a:rPr lang="da-DK" dirty="0"/>
              <a:t> </a:t>
            </a:r>
            <a:r>
              <a:rPr lang="da-DK" dirty="0" err="1"/>
              <a:t>less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2 </a:t>
            </a:r>
            <a:r>
              <a:rPr lang="da-DK" dirty="0" err="1"/>
              <a:t>hours</a:t>
            </a:r>
            <a:r>
              <a:rPr lang="da-DK" dirty="0"/>
              <a:t>)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</a:t>
            </a:r>
            <a:r>
              <a:rPr lang="da-DK" dirty="0" err="1"/>
              <a:t>reliable</a:t>
            </a:r>
            <a:r>
              <a:rPr lang="da-DK" dirty="0"/>
              <a:t> marker for </a:t>
            </a:r>
            <a:r>
              <a:rPr lang="da-DK" dirty="0" err="1"/>
              <a:t>presence</a:t>
            </a:r>
            <a:r>
              <a:rPr lang="da-DK" dirty="0"/>
              <a:t> of tumor </a:t>
            </a:r>
            <a:r>
              <a:rPr lang="da-DK" dirty="0" err="1"/>
              <a:t>cells</a:t>
            </a:r>
            <a:r>
              <a:rPr lang="da-DK" dirty="0"/>
              <a:t>. So the </a:t>
            </a:r>
            <a:r>
              <a:rPr lang="da-DK" dirty="0" err="1"/>
              <a:t>idea</a:t>
            </a:r>
            <a:r>
              <a:rPr lang="da-DK" dirty="0"/>
              <a:t> is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remove</a:t>
            </a:r>
            <a:r>
              <a:rPr lang="da-DK" dirty="0"/>
              <a:t> the tumor and mutations </a:t>
            </a:r>
            <a:r>
              <a:rPr lang="da-DK" dirty="0" err="1"/>
              <a:t>specific</a:t>
            </a:r>
            <a:r>
              <a:rPr lang="da-DK" dirty="0"/>
              <a:t> to the tumor is present in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know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there’s</a:t>
            </a:r>
            <a:r>
              <a:rPr lang="da-DK" dirty="0"/>
              <a:t> tumor </a:t>
            </a:r>
            <a:r>
              <a:rPr lang="da-DK" dirty="0" err="1"/>
              <a:t>cells</a:t>
            </a:r>
            <a:r>
              <a:rPr lang="da-DK" dirty="0"/>
              <a:t> </a:t>
            </a:r>
            <a:r>
              <a:rPr lang="da-DK" dirty="0" err="1"/>
              <a:t>left</a:t>
            </a:r>
            <a:r>
              <a:rPr lang="da-DK" dirty="0"/>
              <a:t> </a:t>
            </a:r>
            <a:r>
              <a:rPr lang="da-DK" dirty="0" err="1"/>
              <a:t>behind</a:t>
            </a:r>
            <a:r>
              <a:rPr lang="da-DK" dirty="0"/>
              <a:t> and </a:t>
            </a:r>
            <a:r>
              <a:rPr lang="da-DK" dirty="0" err="1"/>
              <a:t>adjuvant</a:t>
            </a:r>
            <a:r>
              <a:rPr lang="da-DK" dirty="0"/>
              <a:t> </a:t>
            </a:r>
            <a:r>
              <a:rPr lang="da-DK" dirty="0" err="1"/>
              <a:t>treatment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. Of </a:t>
            </a:r>
            <a:r>
              <a:rPr lang="da-DK" dirty="0" err="1"/>
              <a:t>course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tumor </a:t>
            </a:r>
            <a:r>
              <a:rPr lang="da-DK" dirty="0" err="1"/>
              <a:t>burden</a:t>
            </a:r>
            <a:r>
              <a:rPr lang="da-DK" dirty="0"/>
              <a:t> is </a:t>
            </a:r>
            <a:r>
              <a:rPr lang="da-DK" dirty="0" err="1"/>
              <a:t>needed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, but it </a:t>
            </a:r>
            <a:r>
              <a:rPr lang="da-DK" dirty="0" err="1"/>
              <a:t>should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more sensitive </a:t>
            </a:r>
            <a:r>
              <a:rPr lang="da-DK" dirty="0" err="1"/>
              <a:t>than</a:t>
            </a:r>
            <a:r>
              <a:rPr lang="da-DK" dirty="0"/>
              <a:t> the </a:t>
            </a:r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 </a:t>
            </a:r>
            <a:r>
              <a:rPr lang="da-DK" dirty="0" err="1"/>
              <a:t>such</a:t>
            </a:r>
            <a:r>
              <a:rPr lang="da-DK" dirty="0"/>
              <a:t> as CT. It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also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as a long-term </a:t>
            </a:r>
            <a:r>
              <a:rPr lang="da-DK" dirty="0" err="1"/>
              <a:t>follow</a:t>
            </a:r>
            <a:r>
              <a:rPr lang="da-DK" dirty="0"/>
              <a:t> up </a:t>
            </a:r>
            <a:r>
              <a:rPr lang="da-DK" dirty="0" err="1"/>
              <a:t>modality</a:t>
            </a:r>
            <a:r>
              <a:rPr lang="da-DK" dirty="0"/>
              <a:t>. </a:t>
            </a:r>
            <a:r>
              <a:rPr lang="da-DK" dirty="0" err="1"/>
              <a:t>Instead</a:t>
            </a:r>
            <a:r>
              <a:rPr lang="da-DK" dirty="0"/>
              <a:t> of </a:t>
            </a:r>
            <a:r>
              <a:rPr lang="da-DK" dirty="0" err="1"/>
              <a:t>having</a:t>
            </a:r>
            <a:r>
              <a:rPr lang="da-DK" dirty="0"/>
              <a:t> to do </a:t>
            </a:r>
            <a:r>
              <a:rPr lang="da-DK" dirty="0" err="1"/>
              <a:t>mammograms</a:t>
            </a:r>
            <a:r>
              <a:rPr lang="da-DK" dirty="0"/>
              <a:t>, </a:t>
            </a:r>
            <a:r>
              <a:rPr lang="da-DK" dirty="0" err="1"/>
              <a:t>CT’s</a:t>
            </a:r>
            <a:r>
              <a:rPr lang="da-DK" dirty="0"/>
              <a:t> and fine-</a:t>
            </a:r>
            <a:r>
              <a:rPr lang="da-DK" dirty="0" err="1"/>
              <a:t>needle</a:t>
            </a:r>
            <a:r>
              <a:rPr lang="da-DK" dirty="0"/>
              <a:t> </a:t>
            </a:r>
            <a:r>
              <a:rPr lang="da-DK" dirty="0" err="1"/>
              <a:t>aspirates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monitor the </a:t>
            </a:r>
            <a:r>
              <a:rPr lang="da-DK" dirty="0" err="1"/>
              <a:t>peripheral</a:t>
            </a:r>
            <a:r>
              <a:rPr lang="da-DK" dirty="0"/>
              <a:t> </a:t>
            </a:r>
            <a:r>
              <a:rPr lang="da-DK" dirty="0" err="1"/>
              <a:t>blood</a:t>
            </a:r>
            <a:r>
              <a:rPr lang="da-DK" dirty="0"/>
              <a:t> for tumor </a:t>
            </a:r>
            <a:r>
              <a:rPr lang="da-DK" dirty="0" err="1"/>
              <a:t>specific</a:t>
            </a:r>
            <a:r>
              <a:rPr lang="da-DK" dirty="0"/>
              <a:t> mutations and </a:t>
            </a:r>
            <a:r>
              <a:rPr lang="da-DK" dirty="0" err="1"/>
              <a:t>react</a:t>
            </a:r>
            <a:r>
              <a:rPr lang="da-DK" dirty="0"/>
              <a:t> </a:t>
            </a:r>
            <a:r>
              <a:rPr lang="da-DK" dirty="0" err="1"/>
              <a:t>earlier</a:t>
            </a:r>
            <a:r>
              <a:rPr lang="da-DK" dirty="0"/>
              <a:t> to </a:t>
            </a:r>
            <a:r>
              <a:rPr lang="da-DK" dirty="0" err="1"/>
              <a:t>any</a:t>
            </a:r>
            <a:r>
              <a:rPr lang="da-DK" dirty="0"/>
              <a:t> sign of </a:t>
            </a:r>
            <a:r>
              <a:rPr lang="da-DK" dirty="0" err="1"/>
              <a:t>relapse</a:t>
            </a:r>
            <a:r>
              <a:rPr lang="da-DK" dirty="0"/>
              <a:t> (due to the </a:t>
            </a:r>
            <a:r>
              <a:rPr lang="da-DK" dirty="0" err="1"/>
              <a:t>modality</a:t>
            </a:r>
            <a:r>
              <a:rPr lang="da-DK" dirty="0"/>
              <a:t> </a:t>
            </a:r>
            <a:r>
              <a:rPr lang="da-DK" dirty="0" err="1"/>
              <a:t>being</a:t>
            </a:r>
            <a:r>
              <a:rPr lang="da-DK" dirty="0"/>
              <a:t> more sensitive) </a:t>
            </a:r>
            <a:r>
              <a:rPr lang="da-DK" dirty="0" err="1"/>
              <a:t>especially</a:t>
            </a:r>
            <a:r>
              <a:rPr lang="da-DK" dirty="0"/>
              <a:t> if the </a:t>
            </a:r>
            <a:r>
              <a:rPr lang="da-DK" dirty="0" err="1"/>
              <a:t>metastasis</a:t>
            </a:r>
            <a:r>
              <a:rPr lang="da-DK" dirty="0"/>
              <a:t> is diffuse or </a:t>
            </a:r>
            <a:r>
              <a:rPr lang="da-DK" dirty="0" err="1"/>
              <a:t>internal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Nogen siger 50 </a:t>
            </a:r>
            <a:r>
              <a:rPr lang="da-DK" dirty="0" err="1"/>
              <a:t>mio</a:t>
            </a:r>
            <a:r>
              <a:rPr lang="da-DK" dirty="0"/>
              <a:t> maligne celler er nok til at give målbar </a:t>
            </a:r>
            <a:r>
              <a:rPr lang="da-DK" dirty="0" err="1"/>
              <a:t>ctDNA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597290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Right </a:t>
            </a:r>
            <a:r>
              <a:rPr lang="da-DK" dirty="0" err="1"/>
              <a:t>now</a:t>
            </a:r>
            <a:r>
              <a:rPr lang="da-DK" dirty="0"/>
              <a:t>, </a:t>
            </a:r>
            <a:r>
              <a:rPr lang="da-DK" dirty="0" err="1"/>
              <a:t>it’s</a:t>
            </a:r>
            <a:r>
              <a:rPr lang="da-DK" dirty="0"/>
              <a:t> </a:t>
            </a:r>
            <a:r>
              <a:rPr lang="da-DK" dirty="0" err="1"/>
              <a:t>hard</a:t>
            </a:r>
            <a:r>
              <a:rPr lang="da-DK" dirty="0"/>
              <a:t> to </a:t>
            </a:r>
            <a:r>
              <a:rPr lang="da-DK" dirty="0" err="1"/>
              <a:t>follow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of cancers due to the relative </a:t>
            </a:r>
            <a:r>
              <a:rPr lang="da-DK" dirty="0" err="1"/>
              <a:t>low</a:t>
            </a:r>
            <a:r>
              <a:rPr lang="da-DK" dirty="0"/>
              <a:t> </a:t>
            </a:r>
            <a:r>
              <a:rPr lang="da-DK" dirty="0" err="1"/>
              <a:t>sensitivity</a:t>
            </a:r>
            <a:r>
              <a:rPr lang="da-DK" dirty="0"/>
              <a:t> and </a:t>
            </a:r>
            <a:r>
              <a:rPr lang="da-DK" dirty="0" err="1"/>
              <a:t>invasiveness</a:t>
            </a:r>
            <a:r>
              <a:rPr lang="da-DK" dirty="0"/>
              <a:t> of </a:t>
            </a:r>
            <a:r>
              <a:rPr lang="da-DK" dirty="0" err="1"/>
              <a:t>imaging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. </a:t>
            </a:r>
            <a:r>
              <a:rPr lang="da-DK" dirty="0" err="1"/>
              <a:t>We’re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</a:t>
            </a:r>
            <a:r>
              <a:rPr lang="da-DK" dirty="0" err="1"/>
              <a:t>following</a:t>
            </a:r>
            <a:r>
              <a:rPr lang="da-DK" dirty="0"/>
              <a:t> </a:t>
            </a:r>
            <a:r>
              <a:rPr lang="da-DK" dirty="0" err="1"/>
              <a:t>disease</a:t>
            </a:r>
            <a:r>
              <a:rPr lang="da-DK" dirty="0"/>
              <a:t> progression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. The </a:t>
            </a:r>
            <a:r>
              <a:rPr lang="da-DK" dirty="0" err="1"/>
              <a:t>idea</a:t>
            </a:r>
            <a:r>
              <a:rPr lang="da-DK" dirty="0"/>
              <a:t> is to find tumor-</a:t>
            </a:r>
            <a:r>
              <a:rPr lang="da-DK" dirty="0" err="1"/>
              <a:t>specific</a:t>
            </a:r>
            <a:r>
              <a:rPr lang="da-DK" dirty="0"/>
              <a:t> mutations in the tumor and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for </a:t>
            </a:r>
            <a:r>
              <a:rPr lang="da-DK" dirty="0" err="1"/>
              <a:t>these</a:t>
            </a:r>
            <a:r>
              <a:rPr lang="da-DK" dirty="0"/>
              <a:t> in the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biopsy</a:t>
            </a:r>
            <a:r>
              <a:rPr lang="da-DK" dirty="0"/>
              <a:t>.</a:t>
            </a:r>
          </a:p>
          <a:p>
            <a:r>
              <a:rPr lang="da-DK" dirty="0"/>
              <a:t>The </a:t>
            </a:r>
            <a:r>
              <a:rPr lang="da-DK" dirty="0" err="1"/>
              <a:t>focus</a:t>
            </a:r>
            <a:r>
              <a:rPr lang="da-DK" dirty="0"/>
              <a:t> is to 1) is it present 2) is it </a:t>
            </a:r>
            <a:r>
              <a:rPr lang="da-DK" dirty="0" err="1"/>
              <a:t>useful</a:t>
            </a:r>
            <a:r>
              <a:rPr lang="da-DK" dirty="0"/>
              <a:t> for </a:t>
            </a:r>
            <a:r>
              <a:rPr lang="da-DK" dirty="0" err="1"/>
              <a:t>tracking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 progression and tumor evolution.</a:t>
            </a:r>
          </a:p>
          <a:p>
            <a:endParaRPr lang="da-DK" dirty="0"/>
          </a:p>
          <a:p>
            <a:pPr marL="0" indent="0">
              <a:buNone/>
            </a:pPr>
            <a:r>
              <a:rPr lang="da-DK" dirty="0" err="1"/>
              <a:t>Prove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aggressive </a:t>
            </a:r>
            <a:r>
              <a:rPr lang="da-DK" dirty="0" err="1"/>
              <a:t>mammary</a:t>
            </a:r>
            <a:r>
              <a:rPr lang="da-DK" dirty="0"/>
              <a:t> tumors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the </a:t>
            </a:r>
            <a:r>
              <a:rPr lang="da-DK" dirty="0" err="1"/>
              <a:t>levels</a:t>
            </a:r>
            <a:r>
              <a:rPr lang="da-DK" dirty="0"/>
              <a:t> of </a:t>
            </a:r>
            <a:r>
              <a:rPr lang="da-DK" dirty="0" err="1"/>
              <a:t>ctDNA</a:t>
            </a:r>
            <a:r>
              <a:rPr lang="da-DK" dirty="0"/>
              <a:t>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metastasis</a:t>
            </a:r>
            <a:r>
              <a:rPr lang="da-DK" dirty="0"/>
              <a:t> / </a:t>
            </a:r>
            <a:r>
              <a:rPr lang="da-DK" dirty="0" err="1"/>
              <a:t>regrowth</a:t>
            </a:r>
            <a:r>
              <a:rPr lang="da-DK" dirty="0"/>
              <a:t> is </a:t>
            </a:r>
            <a:r>
              <a:rPr lang="da-DK" dirty="0" err="1"/>
              <a:t>observed</a:t>
            </a:r>
            <a:r>
              <a:rPr lang="da-DK" dirty="0"/>
              <a:t> by </a:t>
            </a:r>
            <a:r>
              <a:rPr lang="da-DK" dirty="0" err="1"/>
              <a:t>conventional</a:t>
            </a:r>
            <a:r>
              <a:rPr lang="da-DK" dirty="0"/>
              <a:t> </a:t>
            </a:r>
            <a:r>
              <a:rPr lang="da-DK" dirty="0" err="1"/>
              <a:t>means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 err="1"/>
              <a:t>Follow</a:t>
            </a:r>
            <a:r>
              <a:rPr lang="da-DK" dirty="0"/>
              <a:t> evolution of mutations over time – f.eks. For </a:t>
            </a:r>
            <a:r>
              <a:rPr lang="da-DK" dirty="0" err="1"/>
              <a:t>metastasis</a:t>
            </a:r>
            <a:r>
              <a:rPr lang="da-DK" dirty="0"/>
              <a:t>, </a:t>
            </a:r>
            <a:r>
              <a:rPr lang="da-DK" dirty="0" err="1"/>
              <a:t>thecells</a:t>
            </a:r>
            <a:r>
              <a:rPr lang="da-DK" dirty="0"/>
              <a:t> </a:t>
            </a:r>
            <a:r>
              <a:rPr lang="da-DK" dirty="0" err="1"/>
              <a:t>needto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able</a:t>
            </a:r>
            <a:r>
              <a:rPr lang="da-DK" dirty="0"/>
              <a:t> to: Go </a:t>
            </a:r>
            <a:r>
              <a:rPr lang="da-DK" dirty="0" err="1"/>
              <a:t>through</a:t>
            </a:r>
            <a:r>
              <a:rPr lang="da-DK" dirty="0"/>
              <a:t> basal </a:t>
            </a:r>
            <a:r>
              <a:rPr lang="da-DK" dirty="0" err="1"/>
              <a:t>membrane</a:t>
            </a:r>
            <a:r>
              <a:rPr lang="da-DK" dirty="0"/>
              <a:t> and </a:t>
            </a:r>
            <a:r>
              <a:rPr lang="da-DK" dirty="0" err="1"/>
              <a:t>invade</a:t>
            </a:r>
            <a:r>
              <a:rPr lang="da-DK" dirty="0"/>
              <a:t> new </a:t>
            </a:r>
            <a:r>
              <a:rPr lang="da-DK" dirty="0" err="1"/>
              <a:t>tissues</a:t>
            </a:r>
            <a:r>
              <a:rPr lang="da-DK" dirty="0"/>
              <a:t>. </a:t>
            </a:r>
            <a:r>
              <a:rPr lang="da-DK" dirty="0" err="1"/>
              <a:t>Tthese</a:t>
            </a:r>
            <a:r>
              <a:rPr lang="da-DK" dirty="0"/>
              <a:t> </a:t>
            </a:r>
            <a:r>
              <a:rPr lang="da-DK" dirty="0" err="1"/>
              <a:t>muttations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not </a:t>
            </a:r>
            <a:r>
              <a:rPr lang="da-DK" dirty="0" err="1"/>
              <a:t>necessarily</a:t>
            </a:r>
            <a:r>
              <a:rPr lang="da-DK" dirty="0"/>
              <a:t> present in the </a:t>
            </a:r>
            <a:r>
              <a:rPr lang="da-DK" dirty="0" err="1"/>
              <a:t>primary</a:t>
            </a:r>
            <a:r>
              <a:rPr lang="da-DK" dirty="0"/>
              <a:t> tumor.</a:t>
            </a:r>
          </a:p>
          <a:p>
            <a:r>
              <a:rPr lang="da-DK" dirty="0"/>
              <a:t>Is the </a:t>
            </a:r>
            <a:r>
              <a:rPr lang="da-DK" dirty="0" err="1"/>
              <a:t>mutational</a:t>
            </a:r>
            <a:r>
              <a:rPr lang="da-DK" dirty="0"/>
              <a:t> pattern the same at </a:t>
            </a:r>
            <a:r>
              <a:rPr lang="da-DK" dirty="0" err="1"/>
              <a:t>diagnosis</a:t>
            </a:r>
            <a:r>
              <a:rPr lang="da-DK" dirty="0"/>
              <a:t> and at </a:t>
            </a:r>
            <a:r>
              <a:rPr lang="da-DK" dirty="0" err="1"/>
              <a:t>relapse</a:t>
            </a:r>
            <a:r>
              <a:rPr lang="da-DK" dirty="0"/>
              <a:t>?</a:t>
            </a:r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97201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I </a:t>
            </a:r>
            <a:r>
              <a:rPr lang="da-DK" dirty="0" err="1"/>
              <a:t>don’t</a:t>
            </a:r>
            <a:r>
              <a:rPr lang="da-DK" dirty="0"/>
              <a:t> </a:t>
            </a:r>
            <a:r>
              <a:rPr lang="da-DK" dirty="0" err="1"/>
              <a:t>necessarily</a:t>
            </a:r>
            <a:r>
              <a:rPr lang="da-DK" dirty="0"/>
              <a:t> </a:t>
            </a:r>
            <a:r>
              <a:rPr lang="da-DK" dirty="0" err="1"/>
              <a:t>expect</a:t>
            </a:r>
            <a:r>
              <a:rPr lang="da-DK" dirty="0"/>
              <a:t> the </a:t>
            </a:r>
            <a:r>
              <a:rPr lang="da-DK" dirty="0" err="1"/>
              <a:t>cfDNA</a:t>
            </a:r>
            <a:r>
              <a:rPr lang="da-DK" dirty="0"/>
              <a:t> </a:t>
            </a:r>
            <a:r>
              <a:rPr lang="da-DK" dirty="0" err="1"/>
              <a:t>level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stable </a:t>
            </a:r>
            <a:r>
              <a:rPr lang="da-DK" dirty="0" err="1"/>
              <a:t>comparing</a:t>
            </a:r>
            <a:r>
              <a:rPr lang="da-DK" dirty="0"/>
              <a:t> T0 with the rest, as </a:t>
            </a:r>
            <a:r>
              <a:rPr lang="da-DK" dirty="0" err="1"/>
              <a:t>there’s</a:t>
            </a:r>
            <a:r>
              <a:rPr lang="da-DK" dirty="0"/>
              <a:t> the chance </a:t>
            </a:r>
            <a:r>
              <a:rPr lang="da-DK" dirty="0" err="1"/>
              <a:t>that</a:t>
            </a:r>
            <a:r>
              <a:rPr lang="da-DK" dirty="0"/>
              <a:t> the tumor </a:t>
            </a:r>
            <a:r>
              <a:rPr lang="da-DK" dirty="0" err="1"/>
              <a:t>elevate</a:t>
            </a:r>
            <a:r>
              <a:rPr lang="da-DK" dirty="0"/>
              <a:t> it.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19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692133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14695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Breast</a:t>
            </a:r>
            <a:r>
              <a:rPr lang="da-DK" dirty="0"/>
              <a:t> cancer </a:t>
            </a:r>
            <a:r>
              <a:rPr lang="da-DK" dirty="0" err="1"/>
              <a:t>prognosis</a:t>
            </a:r>
            <a:r>
              <a:rPr lang="da-DK" dirty="0"/>
              <a:t> is </a:t>
            </a:r>
            <a:r>
              <a:rPr lang="da-DK" dirty="0" err="1"/>
              <a:t>described</a:t>
            </a:r>
            <a:r>
              <a:rPr lang="da-DK" dirty="0"/>
              <a:t> </a:t>
            </a:r>
            <a:r>
              <a:rPr lang="da-DK" dirty="0" err="1"/>
              <a:t>based</a:t>
            </a:r>
            <a:r>
              <a:rPr lang="da-DK" dirty="0"/>
              <a:t> on ER/PR/HER2 receptor status as </a:t>
            </a:r>
            <a:r>
              <a:rPr lang="da-DK" dirty="0" err="1"/>
              <a:t>well</a:t>
            </a:r>
            <a:r>
              <a:rPr lang="da-DK" dirty="0"/>
              <a:t> as </a:t>
            </a:r>
            <a:r>
              <a:rPr lang="da-DK" dirty="0" err="1"/>
              <a:t>histiological</a:t>
            </a:r>
            <a:r>
              <a:rPr lang="da-DK" dirty="0"/>
              <a:t> </a:t>
            </a:r>
            <a:r>
              <a:rPr lang="da-DK" dirty="0" err="1"/>
              <a:t>grading</a:t>
            </a:r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 err="1"/>
              <a:t>Visualization</a:t>
            </a:r>
            <a:r>
              <a:rPr lang="da-DK" dirty="0"/>
              <a:t> of the </a:t>
            </a:r>
            <a:r>
              <a:rPr lang="da-DK" dirty="0" err="1"/>
              <a:t>enormous</a:t>
            </a:r>
            <a:r>
              <a:rPr lang="da-DK" dirty="0"/>
              <a:t> </a:t>
            </a:r>
            <a:r>
              <a:rPr lang="da-DK" dirty="0" err="1"/>
              <a:t>degree</a:t>
            </a:r>
            <a:r>
              <a:rPr lang="da-DK" dirty="0"/>
              <a:t> of </a:t>
            </a:r>
            <a:r>
              <a:rPr lang="da-DK" dirty="0" err="1"/>
              <a:t>chromosomal</a:t>
            </a:r>
            <a:r>
              <a:rPr lang="da-DK" dirty="0"/>
              <a:t> </a:t>
            </a:r>
            <a:r>
              <a:rPr lang="da-DK" dirty="0" err="1"/>
              <a:t>instability</a:t>
            </a:r>
            <a:r>
              <a:rPr lang="da-DK" dirty="0"/>
              <a:t> in </a:t>
            </a:r>
            <a:r>
              <a:rPr lang="da-DK" dirty="0" err="1"/>
              <a:t>primary</a:t>
            </a:r>
            <a:r>
              <a:rPr lang="da-DK" dirty="0"/>
              <a:t> </a:t>
            </a:r>
            <a:r>
              <a:rPr lang="da-DK" dirty="0" err="1"/>
              <a:t>breast</a:t>
            </a:r>
            <a:r>
              <a:rPr lang="da-DK" dirty="0"/>
              <a:t> cancers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fluorescence</a:t>
            </a:r>
            <a:r>
              <a:rPr lang="da-DK" dirty="0"/>
              <a:t> in </a:t>
            </a:r>
            <a:r>
              <a:rPr lang="da-DK" dirty="0" err="1"/>
              <a:t>situ</a:t>
            </a:r>
            <a:r>
              <a:rPr lang="da-DK" dirty="0"/>
              <a:t> </a:t>
            </a:r>
            <a:r>
              <a:rPr lang="da-DK" dirty="0" err="1"/>
              <a:t>hybridization</a:t>
            </a:r>
            <a:r>
              <a:rPr lang="da-DK" dirty="0"/>
              <a:t> to </a:t>
            </a:r>
            <a:r>
              <a:rPr lang="da-DK" dirty="0" err="1"/>
              <a:t>identify</a:t>
            </a:r>
            <a:r>
              <a:rPr lang="da-DK" dirty="0"/>
              <a:t> </a:t>
            </a:r>
            <a:r>
              <a:rPr lang="da-DK" dirty="0" err="1"/>
              <a:t>copy</a:t>
            </a:r>
            <a:r>
              <a:rPr lang="da-DK" dirty="0"/>
              <a:t> </a:t>
            </a:r>
            <a:r>
              <a:rPr lang="da-DK" dirty="0" err="1"/>
              <a:t>number</a:t>
            </a:r>
            <a:r>
              <a:rPr lang="da-DK" dirty="0"/>
              <a:t> </a:t>
            </a:r>
            <a:r>
              <a:rPr lang="da-DK" dirty="0" err="1"/>
              <a:t>changes</a:t>
            </a:r>
            <a:r>
              <a:rPr lang="da-DK" dirty="0"/>
              <a:t> of </a:t>
            </a:r>
            <a:r>
              <a:rPr lang="da-DK" dirty="0" err="1"/>
              <a:t>specific</a:t>
            </a:r>
            <a:r>
              <a:rPr lang="da-DK" dirty="0"/>
              <a:t> </a:t>
            </a:r>
            <a:r>
              <a:rPr lang="da-DK" dirty="0" err="1"/>
              <a:t>chromosomes</a:t>
            </a:r>
            <a:r>
              <a:rPr lang="da-DK" dirty="0"/>
              <a:t> and </a:t>
            </a:r>
            <a:r>
              <a:rPr lang="da-DK" dirty="0" err="1"/>
              <a:t>oncogenes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163442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621209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549722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Subclones</a:t>
            </a:r>
            <a:r>
              <a:rPr lang="da-DK" dirty="0"/>
              <a:t> – mismatch </a:t>
            </a:r>
            <a:r>
              <a:rPr lang="da-DK" dirty="0" err="1"/>
              <a:t>between</a:t>
            </a:r>
            <a:r>
              <a:rPr lang="da-DK" dirty="0"/>
              <a:t> sample from tumor and </a:t>
            </a:r>
            <a:r>
              <a:rPr lang="da-DK" dirty="0" err="1"/>
              <a:t>ctDNA</a:t>
            </a:r>
            <a:endParaRPr lang="da-DK" dirty="0"/>
          </a:p>
          <a:p>
            <a:endParaRPr lang="da-DK" dirty="0"/>
          </a:p>
          <a:p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 – gene </a:t>
            </a:r>
            <a:r>
              <a:rPr lang="da-DK" dirty="0" err="1"/>
              <a:t>expression</a:t>
            </a:r>
            <a:r>
              <a:rPr lang="da-DK" dirty="0"/>
              <a:t> in WBC </a:t>
            </a:r>
            <a:r>
              <a:rPr lang="da-DK" dirty="0" err="1"/>
              <a:t>isn’t</a:t>
            </a:r>
            <a:r>
              <a:rPr lang="da-DK" dirty="0"/>
              <a:t> </a:t>
            </a:r>
            <a:r>
              <a:rPr lang="da-DK" dirty="0" err="1"/>
              <a:t>really</a:t>
            </a:r>
            <a:r>
              <a:rPr lang="da-DK" dirty="0"/>
              <a:t> </a:t>
            </a:r>
            <a:r>
              <a:rPr lang="da-DK" dirty="0" err="1"/>
              <a:t>comparable</a:t>
            </a:r>
            <a:r>
              <a:rPr lang="da-DK" dirty="0"/>
              <a:t> to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and </a:t>
            </a:r>
            <a:r>
              <a:rPr lang="da-DK" dirty="0" err="1"/>
              <a:t>even</a:t>
            </a:r>
            <a:r>
              <a:rPr lang="da-DK" dirty="0"/>
              <a:t> if I had ”normal”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, it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wouldn’t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normal </a:t>
            </a:r>
            <a:r>
              <a:rPr lang="da-DK" dirty="0" err="1"/>
              <a:t>anyway</a:t>
            </a:r>
            <a:r>
              <a:rPr lang="da-DK" dirty="0"/>
              <a:t>, </a:t>
            </a:r>
            <a:r>
              <a:rPr lang="da-DK" dirty="0" err="1"/>
              <a:t>also</a:t>
            </a:r>
            <a:r>
              <a:rPr lang="da-DK" dirty="0"/>
              <a:t>, hormonal </a:t>
            </a:r>
            <a:r>
              <a:rPr lang="da-DK" dirty="0" err="1"/>
              <a:t>influence</a:t>
            </a:r>
            <a:r>
              <a:rPr lang="da-DK" dirty="0"/>
              <a:t>. Perhaps </a:t>
            </a:r>
            <a:r>
              <a:rPr lang="da-DK" dirty="0" err="1"/>
              <a:t>making</a:t>
            </a:r>
            <a:r>
              <a:rPr lang="da-DK" dirty="0"/>
              <a:t> a panel from </a:t>
            </a:r>
            <a:r>
              <a:rPr lang="da-DK" dirty="0" err="1"/>
              <a:t>young</a:t>
            </a:r>
            <a:r>
              <a:rPr lang="da-DK" dirty="0"/>
              <a:t> </a:t>
            </a:r>
            <a:r>
              <a:rPr lang="da-DK" dirty="0" err="1"/>
              <a:t>bitches</a:t>
            </a:r>
            <a:r>
              <a:rPr lang="da-DK" dirty="0"/>
              <a:t>,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hormones</a:t>
            </a:r>
            <a:r>
              <a:rPr lang="da-DK" dirty="0"/>
              <a:t> have </a:t>
            </a:r>
            <a:r>
              <a:rPr lang="da-DK" dirty="0" err="1"/>
              <a:t>affected</a:t>
            </a:r>
            <a:r>
              <a:rPr lang="da-DK" dirty="0"/>
              <a:t> the </a:t>
            </a:r>
            <a:r>
              <a:rPr lang="da-DK" dirty="0" err="1"/>
              <a:t>tissue</a:t>
            </a:r>
            <a:r>
              <a:rPr lang="da-DK" dirty="0"/>
              <a:t> </a:t>
            </a:r>
            <a:r>
              <a:rPr lang="da-DK" dirty="0" err="1"/>
              <a:t>too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653617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Subclones</a:t>
            </a:r>
            <a:r>
              <a:rPr lang="da-DK" dirty="0"/>
              <a:t> – mismatch </a:t>
            </a:r>
            <a:r>
              <a:rPr lang="da-DK" dirty="0" err="1"/>
              <a:t>between</a:t>
            </a:r>
            <a:r>
              <a:rPr lang="da-DK" dirty="0"/>
              <a:t> sample from tumor and </a:t>
            </a:r>
            <a:r>
              <a:rPr lang="da-DK" dirty="0" err="1"/>
              <a:t>ctDNA</a:t>
            </a:r>
            <a:endParaRPr lang="da-DK" dirty="0"/>
          </a:p>
          <a:p>
            <a:endParaRPr lang="da-DK" dirty="0"/>
          </a:p>
          <a:p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 – gene </a:t>
            </a:r>
            <a:r>
              <a:rPr lang="da-DK" dirty="0" err="1"/>
              <a:t>expression</a:t>
            </a:r>
            <a:r>
              <a:rPr lang="da-DK" dirty="0"/>
              <a:t> in WBC </a:t>
            </a:r>
            <a:r>
              <a:rPr lang="da-DK" dirty="0" err="1"/>
              <a:t>isn’t</a:t>
            </a:r>
            <a:r>
              <a:rPr lang="da-DK" dirty="0"/>
              <a:t> </a:t>
            </a:r>
            <a:r>
              <a:rPr lang="da-DK" dirty="0" err="1"/>
              <a:t>really</a:t>
            </a:r>
            <a:r>
              <a:rPr lang="da-DK" dirty="0"/>
              <a:t> </a:t>
            </a:r>
            <a:r>
              <a:rPr lang="da-DK" dirty="0" err="1"/>
              <a:t>comparable</a:t>
            </a:r>
            <a:r>
              <a:rPr lang="da-DK" dirty="0"/>
              <a:t> to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 and </a:t>
            </a:r>
            <a:r>
              <a:rPr lang="da-DK" dirty="0" err="1"/>
              <a:t>even</a:t>
            </a:r>
            <a:r>
              <a:rPr lang="da-DK" dirty="0"/>
              <a:t> if I had ”normal”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r>
              <a:rPr lang="da-DK" dirty="0"/>
              <a:t>, it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wouldn’t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normal </a:t>
            </a:r>
            <a:r>
              <a:rPr lang="da-DK" dirty="0" err="1"/>
              <a:t>anyway</a:t>
            </a:r>
            <a:r>
              <a:rPr lang="da-DK" dirty="0"/>
              <a:t>, </a:t>
            </a:r>
            <a:r>
              <a:rPr lang="da-DK" dirty="0" err="1"/>
              <a:t>also</a:t>
            </a:r>
            <a:r>
              <a:rPr lang="da-DK" dirty="0"/>
              <a:t>, hormonal </a:t>
            </a:r>
            <a:r>
              <a:rPr lang="da-DK" dirty="0" err="1"/>
              <a:t>influence</a:t>
            </a:r>
            <a:r>
              <a:rPr lang="da-DK" dirty="0"/>
              <a:t>. Perhaps </a:t>
            </a:r>
            <a:r>
              <a:rPr lang="da-DK" dirty="0" err="1"/>
              <a:t>making</a:t>
            </a:r>
            <a:r>
              <a:rPr lang="da-DK" dirty="0"/>
              <a:t> a panel from </a:t>
            </a:r>
            <a:r>
              <a:rPr lang="da-DK" dirty="0" err="1"/>
              <a:t>young</a:t>
            </a:r>
            <a:r>
              <a:rPr lang="da-DK" dirty="0"/>
              <a:t> </a:t>
            </a:r>
            <a:r>
              <a:rPr lang="da-DK" dirty="0" err="1"/>
              <a:t>bitches</a:t>
            </a:r>
            <a:r>
              <a:rPr lang="da-DK" dirty="0"/>
              <a:t>,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hormones</a:t>
            </a:r>
            <a:r>
              <a:rPr lang="da-DK" dirty="0"/>
              <a:t> have </a:t>
            </a:r>
            <a:r>
              <a:rPr lang="da-DK" dirty="0" err="1"/>
              <a:t>affected</a:t>
            </a:r>
            <a:r>
              <a:rPr lang="da-DK" dirty="0"/>
              <a:t> the </a:t>
            </a:r>
            <a:r>
              <a:rPr lang="da-DK" dirty="0" err="1"/>
              <a:t>tissue</a:t>
            </a:r>
            <a:r>
              <a:rPr lang="da-DK" dirty="0"/>
              <a:t> </a:t>
            </a:r>
            <a:r>
              <a:rPr lang="da-DK" dirty="0" err="1"/>
              <a:t>too</a:t>
            </a:r>
            <a:r>
              <a:rPr lang="da-DK" dirty="0"/>
              <a:t> </a:t>
            </a:r>
            <a:r>
              <a:rPr lang="da-DK" dirty="0" err="1"/>
              <a:t>much</a:t>
            </a:r>
            <a:r>
              <a:rPr lang="da-DK" dirty="0"/>
              <a:t>. </a:t>
            </a:r>
          </a:p>
          <a:p>
            <a:r>
              <a:rPr lang="da-DK" dirty="0" err="1"/>
              <a:t>Preferably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3. heat, but </a:t>
            </a:r>
            <a:r>
              <a:rPr lang="da-DK" dirty="0" err="1"/>
              <a:t>should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puppy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24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92796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Breast</a:t>
            </a:r>
            <a:r>
              <a:rPr lang="da-DK" dirty="0"/>
              <a:t> cancer </a:t>
            </a:r>
            <a:r>
              <a:rPr lang="da-DK" dirty="0" err="1"/>
              <a:t>prognosis</a:t>
            </a:r>
            <a:r>
              <a:rPr lang="da-DK" dirty="0"/>
              <a:t> is </a:t>
            </a:r>
            <a:r>
              <a:rPr lang="da-DK" dirty="0" err="1"/>
              <a:t>described</a:t>
            </a:r>
            <a:r>
              <a:rPr lang="da-DK" dirty="0"/>
              <a:t> </a:t>
            </a:r>
            <a:r>
              <a:rPr lang="da-DK" dirty="0" err="1"/>
              <a:t>based</a:t>
            </a:r>
            <a:r>
              <a:rPr lang="da-DK" dirty="0"/>
              <a:t> on ER/PR/HER2 receptor status as </a:t>
            </a:r>
            <a:r>
              <a:rPr lang="da-DK" dirty="0" err="1"/>
              <a:t>well</a:t>
            </a:r>
            <a:r>
              <a:rPr lang="da-DK" dirty="0"/>
              <a:t> as </a:t>
            </a:r>
            <a:r>
              <a:rPr lang="da-DK" dirty="0" err="1"/>
              <a:t>histiological</a:t>
            </a:r>
            <a:r>
              <a:rPr lang="da-DK" dirty="0"/>
              <a:t> </a:t>
            </a:r>
            <a:r>
              <a:rPr lang="da-DK" dirty="0" err="1"/>
              <a:t>grading</a:t>
            </a:r>
            <a:endParaRPr lang="da-DK" dirty="0"/>
          </a:p>
          <a:p>
            <a:endParaRPr lang="da-DK" dirty="0"/>
          </a:p>
          <a:p>
            <a:endParaRPr lang="da-DK" dirty="0"/>
          </a:p>
          <a:p>
            <a:r>
              <a:rPr lang="da-DK" dirty="0" err="1"/>
              <a:t>Visualization</a:t>
            </a:r>
            <a:r>
              <a:rPr lang="da-DK" dirty="0"/>
              <a:t> of the </a:t>
            </a:r>
            <a:r>
              <a:rPr lang="da-DK" dirty="0" err="1"/>
              <a:t>enormous</a:t>
            </a:r>
            <a:r>
              <a:rPr lang="da-DK" dirty="0"/>
              <a:t> </a:t>
            </a:r>
            <a:r>
              <a:rPr lang="da-DK" dirty="0" err="1"/>
              <a:t>degree</a:t>
            </a:r>
            <a:r>
              <a:rPr lang="da-DK" dirty="0"/>
              <a:t> of </a:t>
            </a:r>
            <a:r>
              <a:rPr lang="da-DK" dirty="0" err="1"/>
              <a:t>chromosomal</a:t>
            </a:r>
            <a:r>
              <a:rPr lang="da-DK" dirty="0"/>
              <a:t> </a:t>
            </a:r>
            <a:r>
              <a:rPr lang="da-DK" dirty="0" err="1"/>
              <a:t>instability</a:t>
            </a:r>
            <a:r>
              <a:rPr lang="da-DK" dirty="0"/>
              <a:t> in </a:t>
            </a:r>
            <a:r>
              <a:rPr lang="da-DK" dirty="0" err="1"/>
              <a:t>primary</a:t>
            </a:r>
            <a:r>
              <a:rPr lang="da-DK" dirty="0"/>
              <a:t> </a:t>
            </a:r>
            <a:r>
              <a:rPr lang="da-DK" dirty="0" err="1"/>
              <a:t>breast</a:t>
            </a:r>
            <a:r>
              <a:rPr lang="da-DK" dirty="0"/>
              <a:t> cancers </a:t>
            </a:r>
            <a:r>
              <a:rPr lang="da-DK" dirty="0" err="1"/>
              <a:t>using</a:t>
            </a:r>
            <a:r>
              <a:rPr lang="da-DK" dirty="0"/>
              <a:t> </a:t>
            </a:r>
            <a:r>
              <a:rPr lang="da-DK" dirty="0" err="1"/>
              <a:t>fluorescence</a:t>
            </a:r>
            <a:r>
              <a:rPr lang="da-DK" dirty="0"/>
              <a:t> in </a:t>
            </a:r>
            <a:r>
              <a:rPr lang="da-DK" dirty="0" err="1"/>
              <a:t>situ</a:t>
            </a:r>
            <a:r>
              <a:rPr lang="da-DK" dirty="0"/>
              <a:t> </a:t>
            </a:r>
            <a:r>
              <a:rPr lang="da-DK" dirty="0" err="1"/>
              <a:t>hybridization</a:t>
            </a:r>
            <a:r>
              <a:rPr lang="da-DK" dirty="0"/>
              <a:t> to </a:t>
            </a:r>
            <a:r>
              <a:rPr lang="da-DK" dirty="0" err="1"/>
              <a:t>identify</a:t>
            </a:r>
            <a:r>
              <a:rPr lang="da-DK" dirty="0"/>
              <a:t> </a:t>
            </a:r>
            <a:r>
              <a:rPr lang="da-DK" dirty="0" err="1"/>
              <a:t>copy</a:t>
            </a:r>
            <a:r>
              <a:rPr lang="da-DK" dirty="0"/>
              <a:t> </a:t>
            </a:r>
            <a:r>
              <a:rPr lang="da-DK" dirty="0" err="1"/>
              <a:t>number</a:t>
            </a:r>
            <a:r>
              <a:rPr lang="da-DK" dirty="0"/>
              <a:t> </a:t>
            </a:r>
            <a:r>
              <a:rPr lang="da-DK" dirty="0" err="1"/>
              <a:t>changes</a:t>
            </a:r>
            <a:r>
              <a:rPr lang="da-DK" dirty="0"/>
              <a:t> of </a:t>
            </a:r>
            <a:r>
              <a:rPr lang="da-DK" dirty="0" err="1"/>
              <a:t>specific</a:t>
            </a:r>
            <a:r>
              <a:rPr lang="da-DK" dirty="0"/>
              <a:t> </a:t>
            </a:r>
            <a:r>
              <a:rPr lang="da-DK" dirty="0" err="1"/>
              <a:t>chromosomes</a:t>
            </a:r>
            <a:r>
              <a:rPr lang="da-DK" dirty="0"/>
              <a:t> and </a:t>
            </a:r>
            <a:r>
              <a:rPr lang="da-DK" dirty="0" err="1"/>
              <a:t>oncogenes</a:t>
            </a:r>
            <a:r>
              <a:rPr lang="da-DK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45013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Perhaps </a:t>
            </a:r>
            <a:r>
              <a:rPr lang="da-DK" err="1"/>
              <a:t>some</a:t>
            </a:r>
            <a:r>
              <a:rPr lang="da-DK"/>
              <a:t> of </a:t>
            </a:r>
            <a:r>
              <a:rPr lang="da-DK" err="1"/>
              <a:t>you</a:t>
            </a:r>
            <a:r>
              <a:rPr lang="da-DK"/>
              <a:t> </a:t>
            </a:r>
            <a:r>
              <a:rPr lang="da-DK" err="1"/>
              <a:t>remember</a:t>
            </a:r>
            <a:r>
              <a:rPr lang="da-DK"/>
              <a:t> the hallmarks of cancer, in </a:t>
            </a:r>
            <a:r>
              <a:rPr lang="da-DK" err="1"/>
              <a:t>order</a:t>
            </a:r>
            <a:r>
              <a:rPr lang="da-DK"/>
              <a:t> for  a </a:t>
            </a:r>
            <a:r>
              <a:rPr lang="da-DK" err="1"/>
              <a:t>cell</a:t>
            </a:r>
            <a:r>
              <a:rPr lang="da-DK"/>
              <a:t> to </a:t>
            </a:r>
            <a:r>
              <a:rPr lang="da-DK" err="1"/>
              <a:t>become</a:t>
            </a:r>
            <a:r>
              <a:rPr lang="da-DK"/>
              <a:t> </a:t>
            </a:r>
            <a:r>
              <a:rPr lang="da-DK" err="1"/>
              <a:t>cancerous</a:t>
            </a:r>
            <a:r>
              <a:rPr lang="da-DK"/>
              <a:t>, </a:t>
            </a:r>
            <a:r>
              <a:rPr lang="da-DK" err="1"/>
              <a:t>these</a:t>
            </a:r>
            <a:r>
              <a:rPr lang="da-DK"/>
              <a:t> </a:t>
            </a:r>
            <a:r>
              <a:rPr lang="da-DK" err="1"/>
              <a:t>traits</a:t>
            </a:r>
            <a:r>
              <a:rPr lang="da-DK"/>
              <a:t> </a:t>
            </a:r>
            <a:r>
              <a:rPr lang="da-DK" err="1"/>
              <a:t>need</a:t>
            </a:r>
            <a:r>
              <a:rPr lang="da-DK"/>
              <a:t> to </a:t>
            </a:r>
            <a:r>
              <a:rPr lang="da-DK" err="1"/>
              <a:t>be</a:t>
            </a:r>
            <a:r>
              <a:rPr lang="da-DK"/>
              <a:t> </a:t>
            </a:r>
            <a:r>
              <a:rPr lang="da-DK" err="1"/>
              <a:t>aqcuired</a:t>
            </a:r>
            <a:r>
              <a:rPr lang="da-DK"/>
              <a:t>. I </a:t>
            </a:r>
            <a:r>
              <a:rPr lang="da-DK" err="1"/>
              <a:t>won’t</a:t>
            </a:r>
            <a:r>
              <a:rPr lang="da-DK"/>
              <a:t> go </a:t>
            </a:r>
            <a:r>
              <a:rPr lang="da-DK" err="1"/>
              <a:t>through</a:t>
            </a:r>
            <a:r>
              <a:rPr lang="da-DK"/>
              <a:t> all of </a:t>
            </a:r>
            <a:r>
              <a:rPr lang="da-DK" err="1"/>
              <a:t>them</a:t>
            </a:r>
            <a:r>
              <a:rPr lang="da-DK"/>
              <a:t>, but </a:t>
            </a:r>
            <a:r>
              <a:rPr lang="da-DK" err="1"/>
              <a:t>they</a:t>
            </a:r>
            <a:r>
              <a:rPr lang="da-DK"/>
              <a:t> all </a:t>
            </a:r>
            <a:r>
              <a:rPr lang="da-DK" err="1"/>
              <a:t>lead</a:t>
            </a:r>
            <a:r>
              <a:rPr lang="da-DK"/>
              <a:t> to </a:t>
            </a:r>
            <a:r>
              <a:rPr lang="da-DK" err="1"/>
              <a:t>loss</a:t>
            </a:r>
            <a:r>
              <a:rPr lang="da-DK"/>
              <a:t> of normal </a:t>
            </a:r>
            <a:r>
              <a:rPr lang="da-DK" err="1"/>
              <a:t>cellular</a:t>
            </a:r>
            <a:r>
              <a:rPr lang="da-DK"/>
              <a:t> </a:t>
            </a:r>
            <a:r>
              <a:rPr lang="da-DK" err="1"/>
              <a:t>regulation</a:t>
            </a:r>
            <a:r>
              <a:rPr lang="da-DK"/>
              <a:t>. </a:t>
            </a:r>
          </a:p>
          <a:p>
            <a:r>
              <a:rPr lang="da-DK" err="1"/>
              <a:t>Many</a:t>
            </a:r>
            <a:r>
              <a:rPr lang="da-DK"/>
              <a:t> </a:t>
            </a:r>
            <a:r>
              <a:rPr lang="da-DK" err="1"/>
              <a:t>different</a:t>
            </a:r>
            <a:r>
              <a:rPr lang="da-DK"/>
              <a:t> mutations </a:t>
            </a:r>
            <a:r>
              <a:rPr lang="da-DK" err="1"/>
              <a:t>can</a:t>
            </a:r>
            <a:r>
              <a:rPr lang="da-DK"/>
              <a:t> </a:t>
            </a:r>
            <a:r>
              <a:rPr lang="da-DK" err="1"/>
              <a:t>lead</a:t>
            </a:r>
            <a:r>
              <a:rPr lang="da-DK"/>
              <a:t> to the </a:t>
            </a:r>
            <a:r>
              <a:rPr lang="da-DK" err="1"/>
              <a:t>auisition</a:t>
            </a:r>
            <a:r>
              <a:rPr lang="da-DK"/>
              <a:t> of </a:t>
            </a:r>
            <a:r>
              <a:rPr lang="da-DK" err="1"/>
              <a:t>these</a:t>
            </a:r>
            <a:r>
              <a:rPr lang="da-DK"/>
              <a:t> </a:t>
            </a:r>
            <a:r>
              <a:rPr lang="da-DK" err="1"/>
              <a:t>traits</a:t>
            </a:r>
            <a:r>
              <a:rPr lang="da-DK"/>
              <a:t> and the </a:t>
            </a:r>
            <a:r>
              <a:rPr lang="da-DK" err="1"/>
              <a:t>mutational</a:t>
            </a:r>
            <a:r>
              <a:rPr lang="da-DK"/>
              <a:t> patterns </a:t>
            </a:r>
            <a:r>
              <a:rPr lang="da-DK" err="1"/>
              <a:t>are</a:t>
            </a:r>
            <a:r>
              <a:rPr lang="da-DK"/>
              <a:t> </a:t>
            </a:r>
            <a:r>
              <a:rPr lang="da-DK" err="1"/>
              <a:t>useful</a:t>
            </a:r>
            <a:r>
              <a:rPr lang="da-DK"/>
              <a:t> for </a:t>
            </a:r>
            <a:r>
              <a:rPr lang="da-DK" err="1"/>
              <a:t>predicting</a:t>
            </a:r>
            <a:r>
              <a:rPr lang="da-DK"/>
              <a:t> </a:t>
            </a:r>
            <a:r>
              <a:rPr lang="da-DK" err="1"/>
              <a:t>prognosis</a:t>
            </a:r>
            <a:r>
              <a:rPr lang="da-DK"/>
              <a:t> and </a:t>
            </a:r>
            <a:r>
              <a:rPr lang="da-DK" err="1"/>
              <a:t>effectiveness</a:t>
            </a:r>
            <a:r>
              <a:rPr lang="da-DK"/>
              <a:t> of </a:t>
            </a:r>
            <a:r>
              <a:rPr lang="da-DK" err="1"/>
              <a:t>treatment</a:t>
            </a:r>
            <a:r>
              <a:rPr lang="da-DK"/>
              <a:t>.</a:t>
            </a:r>
          </a:p>
          <a:p>
            <a:endParaRPr lang="da-DK"/>
          </a:p>
          <a:p>
            <a:r>
              <a:rPr lang="da-DK"/>
              <a:t>A </a:t>
            </a:r>
            <a:r>
              <a:rPr lang="da-DK" err="1"/>
              <a:t>classic</a:t>
            </a:r>
            <a:r>
              <a:rPr lang="da-DK"/>
              <a:t> </a:t>
            </a:r>
            <a:r>
              <a:rPr lang="da-DK" err="1"/>
              <a:t>example</a:t>
            </a:r>
            <a:r>
              <a:rPr lang="da-DK"/>
              <a:t> of a tumor-driver mutation is mutations in the tumor </a:t>
            </a:r>
            <a:r>
              <a:rPr lang="da-DK" err="1"/>
              <a:t>supressor</a:t>
            </a:r>
            <a:r>
              <a:rPr lang="da-DK"/>
              <a:t> TP53. This gene </a:t>
            </a:r>
            <a:r>
              <a:rPr lang="da-DK" err="1"/>
              <a:t>encodes</a:t>
            </a:r>
            <a:r>
              <a:rPr lang="da-DK"/>
              <a:t> the protein p53 </a:t>
            </a:r>
            <a:r>
              <a:rPr lang="da-DK" err="1"/>
              <a:t>that</a:t>
            </a:r>
            <a:r>
              <a:rPr lang="da-DK"/>
              <a:t> is </a:t>
            </a:r>
            <a:r>
              <a:rPr lang="da-DK" err="1"/>
              <a:t>very</a:t>
            </a:r>
            <a:r>
              <a:rPr lang="da-DK"/>
              <a:t> </a:t>
            </a:r>
            <a:r>
              <a:rPr lang="da-DK" err="1"/>
              <a:t>important</a:t>
            </a:r>
            <a:r>
              <a:rPr lang="da-DK"/>
              <a:t> for </a:t>
            </a:r>
            <a:r>
              <a:rPr lang="da-DK" err="1"/>
              <a:t>cell</a:t>
            </a:r>
            <a:r>
              <a:rPr lang="da-DK"/>
              <a:t> </a:t>
            </a:r>
            <a:r>
              <a:rPr lang="da-DK" err="1"/>
              <a:t>maintenance</a:t>
            </a:r>
            <a:r>
              <a:rPr lang="da-DK"/>
              <a:t> by </a:t>
            </a:r>
            <a:r>
              <a:rPr lang="da-DK" err="1"/>
              <a:t>reacting</a:t>
            </a:r>
            <a:r>
              <a:rPr lang="da-DK"/>
              <a:t> to DNA </a:t>
            </a:r>
            <a:r>
              <a:rPr lang="da-DK" err="1"/>
              <a:t>damage</a:t>
            </a:r>
            <a:r>
              <a:rPr lang="da-DK"/>
              <a:t>.</a:t>
            </a:r>
          </a:p>
          <a:p>
            <a:endParaRPr lang="da-DK"/>
          </a:p>
          <a:p>
            <a:r>
              <a:rPr lang="da-DK"/>
              <a:t>P53 </a:t>
            </a:r>
            <a:r>
              <a:rPr lang="da-DK" err="1"/>
              <a:t>reacts</a:t>
            </a:r>
            <a:r>
              <a:rPr lang="da-DK"/>
              <a:t> to DNA </a:t>
            </a:r>
            <a:r>
              <a:rPr lang="da-DK" err="1"/>
              <a:t>damage</a:t>
            </a:r>
            <a:r>
              <a:rPr lang="da-DK"/>
              <a:t> in </a:t>
            </a:r>
            <a:r>
              <a:rPr lang="da-DK" err="1"/>
              <a:t>several</a:t>
            </a:r>
            <a:r>
              <a:rPr lang="da-DK"/>
              <a:t> </a:t>
            </a:r>
            <a:r>
              <a:rPr lang="da-DK" err="1"/>
              <a:t>ways</a:t>
            </a:r>
            <a:r>
              <a:rPr lang="da-DK"/>
              <a:t>. It </a:t>
            </a:r>
            <a:r>
              <a:rPr lang="da-DK" err="1"/>
              <a:t>activates</a:t>
            </a:r>
            <a:r>
              <a:rPr lang="da-DK"/>
              <a:t> DNA </a:t>
            </a:r>
            <a:r>
              <a:rPr lang="da-DK" err="1"/>
              <a:t>repair</a:t>
            </a:r>
            <a:r>
              <a:rPr lang="da-DK"/>
              <a:t> </a:t>
            </a:r>
            <a:r>
              <a:rPr lang="da-DK" err="1"/>
              <a:t>mechanisms</a:t>
            </a:r>
            <a:r>
              <a:rPr lang="da-DK"/>
              <a:t> and </a:t>
            </a:r>
            <a:r>
              <a:rPr lang="da-DK" err="1"/>
              <a:t>can</a:t>
            </a:r>
            <a:r>
              <a:rPr lang="da-DK"/>
              <a:t> stop the </a:t>
            </a:r>
            <a:r>
              <a:rPr lang="da-DK" err="1"/>
              <a:t>cell</a:t>
            </a:r>
            <a:r>
              <a:rPr lang="da-DK"/>
              <a:t> </a:t>
            </a:r>
            <a:r>
              <a:rPr lang="da-DK" err="1"/>
              <a:t>cycle</a:t>
            </a:r>
            <a:r>
              <a:rPr lang="da-DK"/>
              <a:t> </a:t>
            </a:r>
            <a:r>
              <a:rPr lang="da-DK" err="1"/>
              <a:t>until</a:t>
            </a:r>
            <a:r>
              <a:rPr lang="da-DK"/>
              <a:t> DNA </a:t>
            </a:r>
            <a:r>
              <a:rPr lang="da-DK" err="1"/>
              <a:t>damage</a:t>
            </a:r>
            <a:r>
              <a:rPr lang="da-DK"/>
              <a:t> is </a:t>
            </a:r>
            <a:r>
              <a:rPr lang="da-DK" err="1"/>
              <a:t>fixed</a:t>
            </a:r>
            <a:r>
              <a:rPr lang="da-DK"/>
              <a:t>. Thus, a </a:t>
            </a:r>
            <a:r>
              <a:rPr lang="da-DK" err="1"/>
              <a:t>loss</a:t>
            </a:r>
            <a:r>
              <a:rPr lang="da-DK"/>
              <a:t> of </a:t>
            </a:r>
            <a:r>
              <a:rPr lang="da-DK" err="1"/>
              <a:t>function</a:t>
            </a:r>
            <a:r>
              <a:rPr lang="da-DK"/>
              <a:t> in </a:t>
            </a:r>
            <a:r>
              <a:rPr lang="da-DK" err="1"/>
              <a:t>this</a:t>
            </a:r>
            <a:r>
              <a:rPr lang="da-DK"/>
              <a:t> gene </a:t>
            </a:r>
            <a:r>
              <a:rPr lang="da-DK" err="1"/>
              <a:t>can</a:t>
            </a:r>
            <a:r>
              <a:rPr lang="da-DK"/>
              <a:t> </a:t>
            </a:r>
            <a:r>
              <a:rPr lang="da-DK" err="1"/>
              <a:t>lead</a:t>
            </a:r>
            <a:r>
              <a:rPr lang="da-DK"/>
              <a:t> to </a:t>
            </a:r>
            <a:r>
              <a:rPr lang="da-DK" err="1"/>
              <a:t>genomic</a:t>
            </a:r>
            <a:r>
              <a:rPr lang="da-DK"/>
              <a:t> </a:t>
            </a:r>
            <a:r>
              <a:rPr lang="da-DK" err="1"/>
              <a:t>instability</a:t>
            </a:r>
            <a:r>
              <a:rPr lang="da-DK"/>
              <a:t> and an </a:t>
            </a:r>
            <a:r>
              <a:rPr lang="da-DK" err="1"/>
              <a:t>increased</a:t>
            </a:r>
            <a:r>
              <a:rPr lang="da-DK"/>
              <a:t> </a:t>
            </a:r>
            <a:r>
              <a:rPr lang="da-DK" err="1"/>
              <a:t>risk</a:t>
            </a:r>
            <a:r>
              <a:rPr lang="da-DK"/>
              <a:t> of </a:t>
            </a:r>
            <a:r>
              <a:rPr lang="da-DK" err="1"/>
              <a:t>further</a:t>
            </a:r>
            <a:r>
              <a:rPr lang="da-DK"/>
              <a:t> mutations.</a:t>
            </a:r>
          </a:p>
          <a:p>
            <a:endParaRPr lang="da-DK"/>
          </a:p>
          <a:p>
            <a:endParaRPr lang="da-DK"/>
          </a:p>
          <a:p>
            <a:r>
              <a:rPr lang="da-DK"/>
              <a:t>So. How </a:t>
            </a:r>
            <a:r>
              <a:rPr lang="da-DK" err="1"/>
              <a:t>does</a:t>
            </a:r>
            <a:r>
              <a:rPr lang="da-DK"/>
              <a:t> mutations in general </a:t>
            </a:r>
            <a:r>
              <a:rPr lang="da-DK" err="1"/>
              <a:t>relate</a:t>
            </a:r>
            <a:r>
              <a:rPr lang="da-DK"/>
              <a:t> to cancer?</a:t>
            </a:r>
          </a:p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24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And </a:t>
            </a:r>
            <a:r>
              <a:rPr lang="da-DK" err="1"/>
              <a:t>how</a:t>
            </a:r>
            <a:r>
              <a:rPr lang="da-DK"/>
              <a:t> </a:t>
            </a:r>
            <a:r>
              <a:rPr lang="da-DK" err="1"/>
              <a:t>are</a:t>
            </a:r>
            <a:r>
              <a:rPr lang="da-DK"/>
              <a:t> </a:t>
            </a:r>
            <a:r>
              <a:rPr lang="da-DK" err="1"/>
              <a:t>we</a:t>
            </a:r>
            <a:r>
              <a:rPr lang="da-DK"/>
              <a:t> </a:t>
            </a:r>
            <a:r>
              <a:rPr lang="da-DK" err="1"/>
              <a:t>doing</a:t>
            </a:r>
            <a:r>
              <a:rPr lang="da-DK"/>
              <a:t> </a:t>
            </a:r>
            <a:r>
              <a:rPr lang="da-DK" err="1"/>
              <a:t>this</a:t>
            </a:r>
            <a:r>
              <a:rPr lang="da-DK"/>
              <a:t>?</a:t>
            </a:r>
          </a:p>
          <a:p>
            <a:r>
              <a:rPr lang="da-DK"/>
              <a:t>The short version is </a:t>
            </a:r>
            <a:r>
              <a:rPr lang="da-DK" err="1"/>
              <a:t>that</a:t>
            </a:r>
            <a:r>
              <a:rPr lang="da-DK"/>
              <a:t> to find </a:t>
            </a:r>
            <a:r>
              <a:rPr lang="da-DK" err="1"/>
              <a:t>which</a:t>
            </a:r>
            <a:r>
              <a:rPr lang="da-DK"/>
              <a:t> mutations </a:t>
            </a:r>
            <a:r>
              <a:rPr lang="da-DK" err="1"/>
              <a:t>are</a:t>
            </a:r>
            <a:r>
              <a:rPr lang="da-DK"/>
              <a:t> present in the tumor, </a:t>
            </a:r>
            <a:r>
              <a:rPr lang="da-DK" err="1"/>
              <a:t>we</a:t>
            </a:r>
            <a:r>
              <a:rPr lang="da-DK"/>
              <a:t> look at all the variation </a:t>
            </a:r>
            <a:r>
              <a:rPr lang="da-DK" err="1"/>
              <a:t>found</a:t>
            </a:r>
            <a:r>
              <a:rPr lang="da-DK"/>
              <a:t> in the tumor and </a:t>
            </a:r>
            <a:r>
              <a:rPr lang="da-DK" err="1"/>
              <a:t>subtract</a:t>
            </a:r>
            <a:r>
              <a:rPr lang="da-DK"/>
              <a:t> the variation </a:t>
            </a:r>
            <a:r>
              <a:rPr lang="da-DK" err="1"/>
              <a:t>found</a:t>
            </a:r>
            <a:r>
              <a:rPr lang="da-DK"/>
              <a:t> in the normal </a:t>
            </a:r>
            <a:r>
              <a:rPr lang="da-DK" err="1"/>
              <a:t>cells</a:t>
            </a:r>
            <a:r>
              <a:rPr lang="da-DK"/>
              <a:t>.</a:t>
            </a:r>
          </a:p>
          <a:p>
            <a:r>
              <a:rPr lang="da-DK" err="1"/>
              <a:t>These</a:t>
            </a:r>
            <a:r>
              <a:rPr lang="da-DK"/>
              <a:t> mutations </a:t>
            </a:r>
            <a:r>
              <a:rPr lang="da-DK" err="1"/>
              <a:t>are</a:t>
            </a:r>
            <a:r>
              <a:rPr lang="da-DK"/>
              <a:t> the mutations </a:t>
            </a:r>
            <a:r>
              <a:rPr lang="da-DK" err="1"/>
              <a:t>found</a:t>
            </a:r>
            <a:r>
              <a:rPr lang="da-DK"/>
              <a:t> </a:t>
            </a:r>
            <a:r>
              <a:rPr lang="da-DK" err="1"/>
              <a:t>only</a:t>
            </a:r>
            <a:r>
              <a:rPr lang="da-DK"/>
              <a:t> in the tumor and </a:t>
            </a:r>
            <a:r>
              <a:rPr lang="da-DK" err="1"/>
              <a:t>they</a:t>
            </a:r>
            <a:r>
              <a:rPr lang="da-DK"/>
              <a:t> (or </a:t>
            </a:r>
            <a:r>
              <a:rPr lang="da-DK" err="1"/>
              <a:t>some</a:t>
            </a:r>
            <a:r>
              <a:rPr lang="da-DK"/>
              <a:t> of </a:t>
            </a:r>
            <a:r>
              <a:rPr lang="da-DK" err="1"/>
              <a:t>them</a:t>
            </a:r>
            <a:r>
              <a:rPr lang="da-DK"/>
              <a:t>) </a:t>
            </a:r>
            <a:r>
              <a:rPr lang="da-DK" err="1"/>
              <a:t>are</a:t>
            </a:r>
            <a:r>
              <a:rPr lang="da-DK"/>
              <a:t> the </a:t>
            </a:r>
            <a:r>
              <a:rPr lang="da-DK" err="1"/>
              <a:t>underlying</a:t>
            </a:r>
            <a:r>
              <a:rPr lang="da-DK"/>
              <a:t> </a:t>
            </a:r>
            <a:r>
              <a:rPr lang="da-DK" err="1"/>
              <a:t>reason</a:t>
            </a:r>
            <a:r>
              <a:rPr lang="da-DK"/>
              <a:t> for </a:t>
            </a:r>
            <a:r>
              <a:rPr lang="da-DK" err="1"/>
              <a:t>development</a:t>
            </a:r>
            <a:r>
              <a:rPr lang="da-DK"/>
              <a:t> of cancer.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30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So, the </a:t>
            </a:r>
            <a:r>
              <a:rPr lang="da-DK" err="1"/>
              <a:t>first</a:t>
            </a:r>
            <a:r>
              <a:rPr lang="da-DK"/>
              <a:t> the </a:t>
            </a:r>
            <a:r>
              <a:rPr lang="da-DK" err="1"/>
              <a:t>project</a:t>
            </a:r>
            <a:r>
              <a:rPr lang="da-DK"/>
              <a:t> looks at the </a:t>
            </a:r>
            <a:r>
              <a:rPr lang="da-DK" err="1"/>
              <a:t>somatic</a:t>
            </a:r>
            <a:r>
              <a:rPr lang="da-DK"/>
              <a:t> mutations </a:t>
            </a:r>
            <a:r>
              <a:rPr lang="da-DK" err="1"/>
              <a:t>found</a:t>
            </a:r>
            <a:r>
              <a:rPr lang="da-DK"/>
              <a:t> in </a:t>
            </a:r>
            <a:r>
              <a:rPr lang="da-DK" err="1"/>
              <a:t>osteosarcomas</a:t>
            </a:r>
            <a:r>
              <a:rPr lang="da-DK"/>
              <a:t>, </a:t>
            </a:r>
            <a:r>
              <a:rPr lang="da-DK" err="1"/>
              <a:t>lymphomas</a:t>
            </a:r>
            <a:r>
              <a:rPr lang="da-DK"/>
              <a:t>, and </a:t>
            </a:r>
            <a:r>
              <a:rPr lang="da-DK" err="1"/>
              <a:t>mammary</a:t>
            </a:r>
            <a:r>
              <a:rPr lang="da-DK"/>
              <a:t> tumors. </a:t>
            </a:r>
          </a:p>
          <a:p>
            <a:r>
              <a:rPr lang="da-DK" err="1"/>
              <a:t>Both</a:t>
            </a:r>
            <a:r>
              <a:rPr lang="da-DK"/>
              <a:t> </a:t>
            </a:r>
            <a:r>
              <a:rPr lang="da-DK" err="1"/>
              <a:t>osteosarcoma</a:t>
            </a:r>
            <a:r>
              <a:rPr lang="da-DK"/>
              <a:t> and </a:t>
            </a:r>
            <a:r>
              <a:rPr lang="da-DK" err="1"/>
              <a:t>lymphoma</a:t>
            </a:r>
            <a:r>
              <a:rPr lang="da-DK"/>
              <a:t> has a bad </a:t>
            </a:r>
            <a:r>
              <a:rPr lang="da-DK" err="1"/>
              <a:t>prognosis</a:t>
            </a:r>
            <a:r>
              <a:rPr lang="da-DK"/>
              <a:t> in general, </a:t>
            </a:r>
            <a:r>
              <a:rPr lang="da-DK" err="1"/>
              <a:t>there</a:t>
            </a:r>
            <a:r>
              <a:rPr lang="da-DK"/>
              <a:t> </a:t>
            </a:r>
            <a:r>
              <a:rPr lang="da-DK" err="1"/>
              <a:t>are</a:t>
            </a:r>
            <a:r>
              <a:rPr lang="da-DK"/>
              <a:t> a </a:t>
            </a:r>
            <a:r>
              <a:rPr lang="da-DK" err="1"/>
              <a:t>lot</a:t>
            </a:r>
            <a:r>
              <a:rPr lang="da-DK"/>
              <a:t> of </a:t>
            </a:r>
            <a:r>
              <a:rPr lang="da-DK" err="1"/>
              <a:t>mammary</a:t>
            </a:r>
            <a:r>
              <a:rPr lang="da-DK"/>
              <a:t> tumors and </a:t>
            </a:r>
            <a:r>
              <a:rPr lang="da-DK" err="1"/>
              <a:t>breast</a:t>
            </a:r>
            <a:r>
              <a:rPr lang="da-DK"/>
              <a:t> cancer and </a:t>
            </a:r>
            <a:r>
              <a:rPr lang="da-DK" err="1"/>
              <a:t>thus</a:t>
            </a:r>
            <a:r>
              <a:rPr lang="da-DK"/>
              <a:t>, all 3 tumor types have a </a:t>
            </a:r>
            <a:r>
              <a:rPr lang="da-DK" err="1"/>
              <a:t>very</a:t>
            </a:r>
            <a:r>
              <a:rPr lang="da-DK"/>
              <a:t> </a:t>
            </a:r>
            <a:r>
              <a:rPr lang="da-DK" err="1"/>
              <a:t>high</a:t>
            </a:r>
            <a:r>
              <a:rPr lang="da-DK"/>
              <a:t> </a:t>
            </a:r>
            <a:r>
              <a:rPr lang="da-DK" err="1"/>
              <a:t>impact</a:t>
            </a:r>
            <a:r>
              <a:rPr lang="da-DK"/>
              <a:t> on </a:t>
            </a:r>
            <a:r>
              <a:rPr lang="da-DK" err="1"/>
              <a:t>both</a:t>
            </a:r>
            <a:r>
              <a:rPr lang="da-DK"/>
              <a:t> </a:t>
            </a:r>
            <a:r>
              <a:rPr lang="da-DK" err="1"/>
              <a:t>dogs</a:t>
            </a:r>
            <a:r>
              <a:rPr lang="da-DK"/>
              <a:t> and </a:t>
            </a:r>
            <a:r>
              <a:rPr lang="da-DK" err="1"/>
              <a:t>humans</a:t>
            </a:r>
            <a:r>
              <a:rPr lang="da-DK"/>
              <a:t>. </a:t>
            </a:r>
          </a:p>
          <a:p>
            <a:r>
              <a:rPr lang="da-DK"/>
              <a:t>Right </a:t>
            </a:r>
            <a:r>
              <a:rPr lang="da-DK" err="1"/>
              <a:t>now</a:t>
            </a:r>
            <a:r>
              <a:rPr lang="da-DK"/>
              <a:t> </a:t>
            </a:r>
            <a:r>
              <a:rPr lang="da-DK" err="1"/>
              <a:t>it’s</a:t>
            </a:r>
            <a:r>
              <a:rPr lang="da-DK"/>
              <a:t> </a:t>
            </a:r>
            <a:r>
              <a:rPr lang="da-DK" err="1"/>
              <a:t>hard</a:t>
            </a:r>
            <a:r>
              <a:rPr lang="da-DK"/>
              <a:t> to </a:t>
            </a:r>
            <a:r>
              <a:rPr lang="da-DK" err="1"/>
              <a:t>compare</a:t>
            </a:r>
            <a:r>
              <a:rPr lang="da-DK"/>
              <a:t> data </a:t>
            </a:r>
            <a:r>
              <a:rPr lang="da-DK" err="1"/>
              <a:t>between</a:t>
            </a:r>
            <a:r>
              <a:rPr lang="da-DK"/>
              <a:t> </a:t>
            </a:r>
            <a:r>
              <a:rPr lang="da-DK" err="1"/>
              <a:t>dogs</a:t>
            </a:r>
            <a:r>
              <a:rPr lang="da-DK"/>
              <a:t> </a:t>
            </a:r>
            <a:r>
              <a:rPr lang="da-DK" err="1"/>
              <a:t>andhumans</a:t>
            </a:r>
            <a:r>
              <a:rPr lang="da-DK"/>
              <a:t>, as the </a:t>
            </a:r>
            <a:r>
              <a:rPr lang="da-DK" err="1"/>
              <a:t>canine</a:t>
            </a:r>
            <a:r>
              <a:rPr lang="da-DK"/>
              <a:t> </a:t>
            </a:r>
            <a:r>
              <a:rPr lang="da-DK" err="1"/>
              <a:t>classification</a:t>
            </a:r>
            <a:r>
              <a:rPr lang="da-DK"/>
              <a:t> is </a:t>
            </a:r>
            <a:r>
              <a:rPr lang="da-DK" err="1"/>
              <a:t>primarily</a:t>
            </a:r>
            <a:r>
              <a:rPr lang="da-DK"/>
              <a:t> </a:t>
            </a:r>
            <a:r>
              <a:rPr lang="da-DK" err="1"/>
              <a:t>based</a:t>
            </a:r>
            <a:r>
              <a:rPr lang="da-DK"/>
              <a:t> on </a:t>
            </a:r>
            <a:r>
              <a:rPr lang="da-DK" err="1"/>
              <a:t>histopathology</a:t>
            </a:r>
            <a:r>
              <a:rPr lang="da-DK"/>
              <a:t>, </a:t>
            </a:r>
            <a:r>
              <a:rPr lang="da-DK" err="1"/>
              <a:t>while</a:t>
            </a:r>
            <a:r>
              <a:rPr lang="da-DK"/>
              <a:t> the human is </a:t>
            </a:r>
            <a:r>
              <a:rPr lang="da-DK" err="1"/>
              <a:t>mostly</a:t>
            </a:r>
            <a:r>
              <a:rPr lang="da-DK"/>
              <a:t> </a:t>
            </a:r>
            <a:r>
              <a:rPr lang="da-DK" err="1"/>
              <a:t>molecular</a:t>
            </a:r>
            <a:r>
              <a:rPr lang="da-DK"/>
              <a:t> in nature</a:t>
            </a:r>
          </a:p>
          <a:p>
            <a:r>
              <a:rPr lang="da-DK" err="1"/>
              <a:t>While</a:t>
            </a:r>
            <a:r>
              <a:rPr lang="da-DK"/>
              <a:t> the </a:t>
            </a:r>
            <a:r>
              <a:rPr lang="da-DK" err="1"/>
              <a:t>project</a:t>
            </a:r>
            <a:r>
              <a:rPr lang="da-DK"/>
              <a:t> </a:t>
            </a:r>
            <a:r>
              <a:rPr lang="da-DK" err="1"/>
              <a:t>focuses</a:t>
            </a:r>
            <a:r>
              <a:rPr lang="da-DK"/>
              <a:t> on </a:t>
            </a:r>
            <a:r>
              <a:rPr lang="da-DK" err="1"/>
              <a:t>investigating</a:t>
            </a:r>
            <a:r>
              <a:rPr lang="da-DK"/>
              <a:t> the </a:t>
            </a:r>
            <a:r>
              <a:rPr lang="da-DK" err="1"/>
              <a:t>canine</a:t>
            </a:r>
            <a:r>
              <a:rPr lang="da-DK"/>
              <a:t> forms, the information </a:t>
            </a:r>
            <a:r>
              <a:rPr lang="da-DK" err="1"/>
              <a:t>can</a:t>
            </a:r>
            <a:r>
              <a:rPr lang="da-DK"/>
              <a:t> </a:t>
            </a:r>
            <a:r>
              <a:rPr lang="da-DK" err="1"/>
              <a:t>also</a:t>
            </a:r>
            <a:r>
              <a:rPr lang="da-DK"/>
              <a:t> </a:t>
            </a:r>
            <a:r>
              <a:rPr lang="da-DK" err="1"/>
              <a:t>help</a:t>
            </a:r>
            <a:r>
              <a:rPr lang="da-DK"/>
              <a:t> human cancer patients by </a:t>
            </a:r>
            <a:r>
              <a:rPr lang="da-DK" err="1"/>
              <a:t>enhancing</a:t>
            </a:r>
            <a:r>
              <a:rPr lang="da-DK"/>
              <a:t> the dog as a model for human </a:t>
            </a:r>
            <a:r>
              <a:rPr lang="da-DK" err="1"/>
              <a:t>disease</a:t>
            </a:r>
            <a:r>
              <a:rPr lang="da-DK"/>
              <a:t> but </a:t>
            </a:r>
            <a:r>
              <a:rPr lang="da-DK" err="1"/>
              <a:t>also</a:t>
            </a:r>
            <a:r>
              <a:rPr lang="da-DK"/>
              <a:t> by </a:t>
            </a:r>
            <a:r>
              <a:rPr lang="da-DK" err="1"/>
              <a:t>gaining</a:t>
            </a:r>
            <a:r>
              <a:rPr lang="da-DK"/>
              <a:t> more </a:t>
            </a:r>
            <a:r>
              <a:rPr lang="da-DK" err="1"/>
              <a:t>knowledge</a:t>
            </a:r>
            <a:r>
              <a:rPr lang="da-DK"/>
              <a:t> in general </a:t>
            </a:r>
            <a:r>
              <a:rPr lang="da-DK" err="1"/>
              <a:t>about</a:t>
            </a:r>
            <a:r>
              <a:rPr lang="da-DK"/>
              <a:t> the subtypes present in </a:t>
            </a:r>
            <a:r>
              <a:rPr lang="da-DK" err="1"/>
              <a:t>both</a:t>
            </a:r>
            <a:r>
              <a:rPr lang="da-DK"/>
              <a:t> species.</a:t>
            </a:r>
          </a:p>
          <a:p>
            <a:endParaRPr lang="da-DK"/>
          </a:p>
          <a:p>
            <a:pPr marL="0" indent="0">
              <a:buNone/>
            </a:pPr>
            <a:r>
              <a:rPr lang="da-DK" err="1"/>
              <a:t>Describing</a:t>
            </a:r>
            <a:r>
              <a:rPr lang="da-DK"/>
              <a:t> the </a:t>
            </a:r>
            <a:r>
              <a:rPr lang="da-DK" err="1"/>
              <a:t>mutational</a:t>
            </a:r>
            <a:r>
              <a:rPr lang="da-DK"/>
              <a:t> landscape in </a:t>
            </a:r>
            <a:r>
              <a:rPr lang="da-DK" err="1"/>
              <a:t>order</a:t>
            </a:r>
            <a:r>
              <a:rPr lang="da-DK"/>
              <a:t> to:</a:t>
            </a:r>
          </a:p>
          <a:p>
            <a:r>
              <a:rPr lang="da-DK" err="1"/>
              <a:t>Improve</a:t>
            </a:r>
            <a:r>
              <a:rPr lang="da-DK"/>
              <a:t> </a:t>
            </a:r>
            <a:r>
              <a:rPr lang="da-DK" err="1"/>
              <a:t>subtyping</a:t>
            </a:r>
            <a:endParaRPr lang="da-DK"/>
          </a:p>
          <a:p>
            <a:r>
              <a:rPr lang="da-DK" err="1"/>
              <a:t>Improve</a:t>
            </a:r>
            <a:r>
              <a:rPr lang="da-DK"/>
              <a:t> </a:t>
            </a:r>
            <a:r>
              <a:rPr lang="da-DK" err="1"/>
              <a:t>understanding</a:t>
            </a:r>
            <a:r>
              <a:rPr lang="da-DK"/>
              <a:t> of the cancers</a:t>
            </a:r>
          </a:p>
          <a:p>
            <a:r>
              <a:rPr lang="da-DK" err="1"/>
              <a:t>Improve</a:t>
            </a:r>
            <a:r>
              <a:rPr lang="da-DK"/>
              <a:t> the dog as a model for human </a:t>
            </a:r>
            <a:r>
              <a:rPr lang="da-DK" err="1"/>
              <a:t>disease</a:t>
            </a:r>
            <a:endParaRPr lang="da-DK"/>
          </a:p>
          <a:p>
            <a:r>
              <a:rPr lang="da-DK" err="1"/>
              <a:t>Correlate</a:t>
            </a:r>
            <a:r>
              <a:rPr lang="da-DK"/>
              <a:t> </a:t>
            </a:r>
            <a:r>
              <a:rPr lang="da-DK" err="1"/>
              <a:t>mutational</a:t>
            </a:r>
            <a:r>
              <a:rPr lang="da-DK"/>
              <a:t> patterns with </a:t>
            </a:r>
            <a:r>
              <a:rPr lang="da-DK" err="1"/>
              <a:t>clinical</a:t>
            </a:r>
            <a:r>
              <a:rPr lang="da-DK"/>
              <a:t> </a:t>
            </a:r>
            <a:r>
              <a:rPr lang="da-DK" err="1"/>
              <a:t>characteristics</a:t>
            </a:r>
            <a:endParaRPr lang="da-DK"/>
          </a:p>
          <a:p>
            <a:pPr lvl="1"/>
            <a:r>
              <a:rPr lang="da-DK" err="1"/>
              <a:t>Better</a:t>
            </a:r>
            <a:r>
              <a:rPr lang="da-DK"/>
              <a:t> </a:t>
            </a:r>
            <a:r>
              <a:rPr lang="da-DK" err="1"/>
              <a:t>prognostication</a:t>
            </a:r>
            <a:r>
              <a:rPr lang="da-DK"/>
              <a:t> and </a:t>
            </a:r>
            <a:r>
              <a:rPr lang="da-DK" err="1"/>
              <a:t>treatment</a:t>
            </a:r>
            <a:r>
              <a:rPr lang="da-DK"/>
              <a:t> options</a:t>
            </a:r>
          </a:p>
          <a:p>
            <a:endParaRPr lang="da-DK"/>
          </a:p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7000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Er der </a:t>
            </a:r>
            <a:r>
              <a:rPr lang="da-DK" dirty="0" err="1"/>
              <a:t>cfDNA</a:t>
            </a:r>
            <a:r>
              <a:rPr lang="da-DK" dirty="0"/>
              <a:t> mens tumor er present</a:t>
            </a:r>
          </a:p>
          <a:p>
            <a:r>
              <a:rPr lang="da-DK" dirty="0"/>
              <a:t>Kan det genfindes ved senere kontroller</a:t>
            </a:r>
          </a:p>
          <a:p>
            <a:r>
              <a:rPr lang="da-DK" dirty="0"/>
              <a:t>Bruges til at </a:t>
            </a:r>
            <a:r>
              <a:rPr lang="da-DK" dirty="0" err="1"/>
              <a:t>tracke</a:t>
            </a:r>
            <a:r>
              <a:rPr lang="da-DK" dirty="0"/>
              <a:t> sygdom, findes det før synlige metastaser (snyd relativt til mennesker da dårligere modaliteter). </a:t>
            </a:r>
          </a:p>
          <a:p>
            <a:r>
              <a:rPr lang="da-DK" dirty="0"/>
              <a:t>Evt. undersøge sammenhæng mellem mængde og sygdomsbyrde (større tumor, mere </a:t>
            </a:r>
            <a:r>
              <a:rPr lang="da-DK" dirty="0" err="1"/>
              <a:t>ctDNA</a:t>
            </a:r>
            <a:r>
              <a:rPr lang="da-DK" dirty="0"/>
              <a:t>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/>
              <a:t>(Is </a:t>
            </a:r>
            <a:r>
              <a:rPr lang="da-DK" dirty="0" err="1"/>
              <a:t>there</a:t>
            </a:r>
            <a:r>
              <a:rPr lang="da-DK" dirty="0"/>
              <a:t> a </a:t>
            </a:r>
            <a:r>
              <a:rPr lang="da-DK" dirty="0" err="1"/>
              <a:t>correlation</a:t>
            </a:r>
            <a:r>
              <a:rPr lang="da-DK" dirty="0"/>
              <a:t> </a:t>
            </a:r>
            <a:r>
              <a:rPr lang="da-DK" dirty="0" err="1"/>
              <a:t>between</a:t>
            </a:r>
            <a:r>
              <a:rPr lang="da-DK" dirty="0"/>
              <a:t>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levels</a:t>
            </a:r>
            <a:r>
              <a:rPr lang="da-DK" dirty="0"/>
              <a:t> and </a:t>
            </a:r>
            <a:r>
              <a:rPr lang="da-DK" dirty="0" err="1"/>
              <a:t>disease</a:t>
            </a:r>
            <a:r>
              <a:rPr lang="da-DK" dirty="0"/>
              <a:t> </a:t>
            </a:r>
            <a:r>
              <a:rPr lang="da-DK" dirty="0" err="1"/>
              <a:t>burden</a:t>
            </a:r>
            <a:r>
              <a:rPr lang="da-DK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77161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70112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BCBA98-1B6B-2F4A-AD92-9DD64ED657A9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71851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5971-C072-2A4C-A2AA-D8EA83F46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5F97B5-EABA-0847-9963-72E9E73D0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B857B-C2EB-184A-BF92-A2ACAAC7C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5FEBD-11A4-F243-8134-8A5E6A63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7EDB6-77E0-CD4C-8C59-8E5D0DD3F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28684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6211D-D4A8-0040-82C1-022D841DC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7721CD-CF09-6F4D-AF99-F7EDCC91DD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FEFA2-4B52-6541-B3D8-28E853A33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4ACB7-E9D4-6E4E-8098-9969DE94B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FD13F-2036-3246-874D-A0FD34CBC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14244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8679AA-2184-994B-A3F9-03D2CFF30F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D0F9E-D734-1241-A9D1-305E77DF0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28722-BBDF-0D42-8A95-B29E85E49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090C6-97D7-D34A-89AC-A83A8BCFE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C3C17-C394-BA49-BCEB-D8AB0DBBB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972901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04/06/2020</a:t>
            </a:fld>
            <a:endParaRPr lang="en-GB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867568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/>
              <a:t>Click icon to insert image  </a:t>
            </a:r>
            <a:br>
              <a:rPr lang="en-GB"/>
            </a:br>
            <a:r>
              <a:rPr lang="en-GB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04/06/2020</a:t>
            </a:fld>
            <a:endParaRPr lang="en-GB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14235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1DAC5-56E8-354F-9FA4-9DAD2D6AD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3D6BE-216C-A64A-9D25-7737DBF1B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34069-5053-2B49-8173-00E6C69F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2AF37-890B-DD42-9D68-FF72A32CD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8A4A8-7788-634A-B95D-AA76A3300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77236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9BE0D-F874-9A47-B33D-FE29E717E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7CFFC-6E14-A146-9651-B0384CCFA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30E51-F2A4-8844-BF2B-B7869A1E4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A7ED3-AF85-AD40-B443-84E9675CF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DCA4F-015D-0F40-B901-0E1F2102A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1881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C4F23-03CA-5B4B-BB85-4850C8BB5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32F30-7816-6846-919D-3A4B00E86E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08AB66-9717-364A-84EB-3FB1E46B69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35C91-2C1C-574A-878B-B9E393582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8FA7E9-66AA-C340-B2B3-5E424066D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67857-18D2-C14A-9072-162BDCADB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95293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6D502-6D62-D746-B35D-4957F612D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73AB4-2141-6C40-9CA0-8FDCFB937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941A05-A390-0740-9525-18D64063A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191E53-A671-4B48-952A-253122E2C4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7FA95-FA2D-BC40-9FE9-E43E31A793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489E61-81FC-1F46-B601-C855D64AE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32B581-4B2C-A04D-9F15-A28D46259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261DFD-FA90-5746-8C3E-2196CBE5B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20500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AEECD-D2D2-254F-A446-D047B583A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67DD04-0F21-8B49-90E3-3B30CCDA0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B9A15-F007-2749-9DF4-C93A7C81E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289878-0C94-A943-84C7-9B95C8CBE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43893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EBC8CD-C0CA-A346-B979-660111C7F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9A61AC-B14F-B440-86EF-C1873C662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E3FD2-8409-F343-81D5-B40159B9B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1916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B78D9-A633-0E42-92D0-887710F0C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E841B-77C2-1444-9E8D-D9F827D1E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1BCFD-A93E-7A46-8920-72448B0B64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CFAF3A-A7AC-AD4F-AA88-7EC7EE1DE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9E219-5471-7942-AE60-5025C77B2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98DDCC-F701-F84E-B9D8-354DA5E0F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0425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3F780-F9C6-4A40-A86E-DC7BB7F7A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5A3FBE-9FB5-D84A-8D61-B41BBD610E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8186C-9796-CA4C-B1B8-D03E00FE5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DF5507-C162-744A-9C9A-E43CABE57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26361-2EB9-8F42-918B-B6654AA94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F370F-1F84-5F45-A63C-E06E7E9AA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28444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CF7645-9460-7C47-B98E-5F024DB53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2865DF-43C2-2640-8EE0-BFD3BEE45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AAF8A-88FE-2F44-A0B1-C5ACF6D1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79243-7803-1040-9F0E-EA3F31130619}" type="datetimeFigureOut">
              <a:rPr lang="da-DK" smtClean="0"/>
              <a:t>04.06.2020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A8189-110D-B549-AEA4-0C5E8C973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3A1A6-C6DE-904E-8B20-2553DD219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29878-FCC6-EC4F-ABB1-0DE4D00AD7AA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4435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hyperlink" Target="http://www.elsevier.com/termsandconditio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D454A34C-9E30-F744-95F1-D4B70637321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0697" t="-24" r="27116"/>
          <a:stretch/>
        </p:blipFill>
        <p:spPr>
          <a:xfrm rot="16200000">
            <a:off x="2718855" y="-2718858"/>
            <a:ext cx="6991353" cy="1242907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33A8391-838D-AE4A-A3CC-FF7B8D7F6F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32C2DBB-8D61-CF42-870E-CC5C862415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/>
              <a:t>A Dog </a:t>
            </a:r>
            <a:r>
              <a:rPr lang="da-DK" err="1"/>
              <a:t>Oncology</a:t>
            </a:r>
            <a:r>
              <a:rPr lang="da-DK"/>
              <a:t> and </a:t>
            </a:r>
            <a:r>
              <a:rPr lang="da-DK" err="1"/>
              <a:t>Genome</a:t>
            </a:r>
            <a:r>
              <a:rPr lang="da-DK"/>
              <a:t> </a:t>
            </a:r>
            <a:r>
              <a:rPr lang="da-DK" err="1"/>
              <a:t>project</a:t>
            </a:r>
            <a:r>
              <a:rPr lang="da-DK"/>
              <a:t> (D.O.G)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99999FA-0D89-A842-A84F-57DB907136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err="1"/>
              <a:t>Somatic</a:t>
            </a:r>
            <a:r>
              <a:rPr lang="da-DK"/>
              <a:t> mutations in </a:t>
            </a:r>
            <a:r>
              <a:rPr lang="da-DK" err="1"/>
              <a:t>canine</a:t>
            </a:r>
            <a:r>
              <a:rPr lang="da-DK"/>
              <a:t> cancers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F81E41-6D69-DF46-BB05-21CB31473E33}"/>
              </a:ext>
            </a:extLst>
          </p:cNvPr>
          <p:cNvSpPr/>
          <p:nvPr/>
        </p:nvSpPr>
        <p:spPr>
          <a:xfrm>
            <a:off x="0" y="6592074"/>
            <a:ext cx="12429071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800" i="1" dirty="0">
                <a:solidFill>
                  <a:schemeClr val="bg1">
                    <a:lumMod val="50000"/>
                  </a:schemeClr>
                </a:solidFill>
              </a:rPr>
              <a:t>Dylan Burnette and Jennifer </a:t>
            </a:r>
            <a:r>
              <a:rPr lang="da-DK" sz="800" i="1" dirty="0" err="1">
                <a:solidFill>
                  <a:schemeClr val="bg1">
                    <a:lumMod val="50000"/>
                  </a:schemeClr>
                </a:solidFill>
              </a:rPr>
              <a:t>Lippincott</a:t>
            </a:r>
            <a:r>
              <a:rPr lang="da-DK" sz="800" i="1" dirty="0">
                <a:solidFill>
                  <a:schemeClr val="bg1">
                    <a:lumMod val="50000"/>
                  </a:schemeClr>
                </a:solidFill>
              </a:rPr>
              <a:t>-Schwartz, 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Eunice Kennedy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Shriver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a-DK" sz="800" i="1" dirty="0">
                <a:solidFill>
                  <a:schemeClr val="bg1">
                    <a:lumMod val="50000"/>
                  </a:schemeClr>
                </a:solidFill>
              </a:rPr>
              <a:t>National </a:t>
            </a:r>
            <a:r>
              <a:rPr lang="da-DK" sz="800" i="1" dirty="0" err="1">
                <a:solidFill>
                  <a:schemeClr val="bg1">
                    <a:lumMod val="50000"/>
                  </a:schemeClr>
                </a:solidFill>
              </a:rPr>
              <a:t>Institute</a:t>
            </a:r>
            <a:r>
              <a:rPr lang="da-DK" sz="800" i="1" dirty="0">
                <a:solidFill>
                  <a:schemeClr val="bg1">
                    <a:lumMod val="50000"/>
                  </a:schemeClr>
                </a:solidFill>
              </a:rPr>
              <a:t> of Child Health and Human Development, National </a:t>
            </a:r>
            <a:r>
              <a:rPr lang="da-DK" sz="800" i="1" dirty="0" err="1">
                <a:solidFill>
                  <a:schemeClr val="bg1">
                    <a:lumMod val="50000"/>
                  </a:schemeClr>
                </a:solidFill>
              </a:rPr>
              <a:t>Institutes</a:t>
            </a:r>
            <a:r>
              <a:rPr lang="da-DK" sz="800" i="1" dirty="0">
                <a:solidFill>
                  <a:schemeClr val="bg1">
                    <a:lumMod val="50000"/>
                  </a:schemeClr>
                </a:solidFill>
              </a:rPr>
              <a:t> of Health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CE780832-B567-CB44-8167-DEE9F8B6B44F}"/>
              </a:ext>
            </a:extLst>
          </p:cNvPr>
          <p:cNvSpPr txBox="1">
            <a:spLocks/>
          </p:cNvSpPr>
          <p:nvPr/>
        </p:nvSpPr>
        <p:spPr>
          <a:xfrm>
            <a:off x="6622257" y="3942087"/>
            <a:ext cx="4979193" cy="13586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da-DK" sz="1800" kern="1200" spc="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a-DK" sz="12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9C79C60-4217-D44C-966B-1150A35C6B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6413" y="3925505"/>
            <a:ext cx="4946650" cy="899766"/>
          </a:xfrm>
        </p:spPr>
        <p:txBody>
          <a:bodyPr/>
          <a:lstStyle/>
          <a:p>
            <a:r>
              <a:rPr lang="da-DK" dirty="0"/>
              <a:t>Sophie Agger, DVM, </a:t>
            </a:r>
            <a:r>
              <a:rPr lang="da-DK" dirty="0" err="1"/>
              <a:t>PhD</a:t>
            </a:r>
            <a:r>
              <a:rPr lang="da-DK" dirty="0"/>
              <a:t> student</a:t>
            </a:r>
          </a:p>
          <a:p>
            <a:endParaRPr lang="da-DK" dirty="0"/>
          </a:p>
          <a:p>
            <a:r>
              <a:rPr lang="da-DK" sz="1200" dirty="0"/>
              <a:t>Supervisors:</a:t>
            </a:r>
          </a:p>
          <a:p>
            <a:r>
              <a:rPr lang="da-DK" sz="1200" dirty="0" err="1"/>
              <a:t>Associate</a:t>
            </a:r>
            <a:r>
              <a:rPr lang="da-DK" sz="1200" dirty="0"/>
              <a:t> professor Maja Arendt, DVM, </a:t>
            </a:r>
            <a:r>
              <a:rPr lang="da-DK" sz="1200" dirty="0" err="1"/>
              <a:t>PhD</a:t>
            </a:r>
            <a:r>
              <a:rPr lang="da-DK" sz="1200" dirty="0"/>
              <a:t>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 </a:t>
            </a:r>
            <a:br>
              <a:rPr lang="da-DK" sz="1200" dirty="0"/>
            </a:br>
            <a:r>
              <a:rPr lang="da-DK" sz="1200" dirty="0"/>
              <a:t>Professor Annemarie T. Kristensen, DVM, </a:t>
            </a:r>
            <a:r>
              <a:rPr lang="da-DK" sz="1200" dirty="0" err="1"/>
              <a:t>PhD</a:t>
            </a:r>
            <a:r>
              <a:rPr lang="da-DK" sz="1200" dirty="0"/>
              <a:t>, DACVIM-SA, </a:t>
            </a:r>
            <a:r>
              <a:rPr lang="da-DK" sz="1200" dirty="0" err="1"/>
              <a:t>DipECVIM</a:t>
            </a:r>
            <a:r>
              <a:rPr lang="da-DK" sz="1200" dirty="0"/>
              <a:t>-CA,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</a:t>
            </a:r>
          </a:p>
          <a:p>
            <a:r>
              <a:rPr lang="da-DK" sz="1200" dirty="0"/>
              <a:t>Professor Kerstin Lindblad-</a:t>
            </a:r>
            <a:r>
              <a:rPr lang="da-DK" sz="1200" dirty="0" err="1"/>
              <a:t>Toh</a:t>
            </a:r>
            <a:r>
              <a:rPr lang="da-DK" sz="1200" dirty="0"/>
              <a:t>, </a:t>
            </a:r>
            <a:r>
              <a:rPr lang="da-DK" sz="1200" dirty="0" err="1"/>
              <a:t>PhD</a:t>
            </a:r>
            <a:endParaRPr lang="da-DK" sz="1200" dirty="0"/>
          </a:p>
          <a:p>
            <a:endParaRPr lang="da-DK" sz="1200" dirty="0"/>
          </a:p>
          <a:p>
            <a:endParaRPr lang="da-DK" sz="1200" dirty="0"/>
          </a:p>
        </p:txBody>
      </p:sp>
    </p:spTree>
    <p:extLst>
      <p:ext uri="{BB962C8B-B14F-4D97-AF65-F5344CB8AC3E}">
        <p14:creationId xmlns:p14="http://schemas.microsoft.com/office/powerpoint/2010/main" val="2626995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34FC0442-8CC4-9E40-A897-5EAFCCF6E4A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3014" b="13014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8378D9-5F5F-E748-894A-4B8A0B6324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C6CE6-98E9-1C4C-B0DE-5CBFE0677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56FC4-408D-434F-B806-6794C0731CE5}" type="datetime1">
              <a:rPr lang="en-GB" smtClean="0"/>
              <a:t>04/06/2020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02F2F-8489-B947-B88D-47275364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5C70D97-C802-E24B-8506-02D696DA70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22257" y="3942087"/>
            <a:ext cx="4979193" cy="1358659"/>
          </a:xfrm>
        </p:spPr>
        <p:txBody>
          <a:bodyPr/>
          <a:lstStyle/>
          <a:p>
            <a:r>
              <a:rPr lang="da-DK" dirty="0"/>
              <a:t>Sophie Agger, </a:t>
            </a:r>
            <a:r>
              <a:rPr lang="da-DK" dirty="0" err="1"/>
              <a:t>PhD</a:t>
            </a:r>
            <a:r>
              <a:rPr lang="da-DK" dirty="0"/>
              <a:t> student</a:t>
            </a:r>
          </a:p>
          <a:p>
            <a:endParaRPr lang="da-DK" sz="1200" dirty="0"/>
          </a:p>
          <a:p>
            <a:r>
              <a:rPr lang="da-DK" sz="1200" dirty="0"/>
              <a:t>Supervisors:</a:t>
            </a:r>
          </a:p>
          <a:p>
            <a:r>
              <a:rPr lang="da-DK" sz="1200" dirty="0" err="1"/>
              <a:t>Associate</a:t>
            </a:r>
            <a:r>
              <a:rPr lang="da-DK" sz="1200" dirty="0"/>
              <a:t> professor Maja Arendt, DVM, </a:t>
            </a:r>
            <a:r>
              <a:rPr lang="da-DK" sz="1200" dirty="0" err="1"/>
              <a:t>PhD</a:t>
            </a:r>
            <a:r>
              <a:rPr lang="da-DK" sz="1200" dirty="0"/>
              <a:t>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 </a:t>
            </a:r>
          </a:p>
          <a:p>
            <a:r>
              <a:rPr lang="da-DK" sz="1200" dirty="0"/>
              <a:t>Professor Kerstin Lindblad-</a:t>
            </a:r>
            <a:r>
              <a:rPr lang="da-DK" sz="1200" dirty="0" err="1"/>
              <a:t>Toh</a:t>
            </a:r>
            <a:r>
              <a:rPr lang="da-DK" sz="1200" dirty="0"/>
              <a:t>, </a:t>
            </a:r>
            <a:r>
              <a:rPr lang="da-DK" sz="1200" dirty="0" err="1"/>
              <a:t>PhD</a:t>
            </a:r>
            <a:br>
              <a:rPr lang="da-DK" sz="1200" dirty="0"/>
            </a:br>
            <a:r>
              <a:rPr lang="da-DK" sz="1200" dirty="0"/>
              <a:t>Professor Annemarie T. Kristensen, DVM, </a:t>
            </a:r>
            <a:r>
              <a:rPr lang="da-DK" sz="1200" dirty="0" err="1"/>
              <a:t>PhD</a:t>
            </a:r>
            <a:r>
              <a:rPr lang="da-DK" sz="1200" dirty="0"/>
              <a:t>, DACVIM-SA, </a:t>
            </a:r>
            <a:r>
              <a:rPr lang="da-DK" sz="1200" dirty="0" err="1"/>
              <a:t>DipECVIM</a:t>
            </a:r>
            <a:r>
              <a:rPr lang="da-DK" sz="1200" dirty="0"/>
              <a:t>-CA, </a:t>
            </a:r>
            <a:r>
              <a:rPr lang="da-DK" sz="1200" dirty="0" err="1"/>
              <a:t>DipECVIM</a:t>
            </a:r>
            <a:r>
              <a:rPr lang="da-DK" sz="1200" dirty="0"/>
              <a:t>-CA(</a:t>
            </a:r>
            <a:r>
              <a:rPr lang="da-DK" sz="1200" dirty="0" err="1"/>
              <a:t>onc</a:t>
            </a:r>
            <a:r>
              <a:rPr lang="da-DK" sz="1200" dirty="0"/>
              <a:t>)</a:t>
            </a:r>
          </a:p>
          <a:p>
            <a:endParaRPr lang="da-DK" sz="12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E942CB-4E89-634A-9D70-51CCA09A79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a-DK" dirty="0">
                <a:solidFill>
                  <a:srgbClr val="9D1B1F"/>
                </a:solidFill>
              </a:rPr>
              <a:t>Liquid </a:t>
            </a:r>
            <a:r>
              <a:rPr lang="da-DK" dirty="0" err="1">
                <a:solidFill>
                  <a:srgbClr val="9D1B1F"/>
                </a:solidFill>
              </a:rPr>
              <a:t>biopsies</a:t>
            </a:r>
            <a:r>
              <a:rPr lang="da-DK" dirty="0">
                <a:solidFill>
                  <a:srgbClr val="9D1B1F"/>
                </a:solidFill>
              </a:rPr>
              <a:t> as a </a:t>
            </a:r>
            <a:r>
              <a:rPr lang="da-DK" dirty="0" err="1">
                <a:solidFill>
                  <a:srgbClr val="9D1B1F"/>
                </a:solidFill>
              </a:rPr>
              <a:t>tool</a:t>
            </a:r>
            <a:r>
              <a:rPr lang="da-DK" dirty="0">
                <a:solidFill>
                  <a:srgbClr val="9D1B1F"/>
                </a:solidFill>
              </a:rPr>
              <a:t> for </a:t>
            </a:r>
            <a:r>
              <a:rPr lang="da-DK" dirty="0" err="1">
                <a:solidFill>
                  <a:srgbClr val="9D1B1F"/>
                </a:solidFill>
              </a:rPr>
              <a:t>monitoring</a:t>
            </a:r>
            <a:r>
              <a:rPr lang="da-DK" dirty="0">
                <a:solidFill>
                  <a:srgbClr val="9D1B1F"/>
                </a:solidFill>
              </a:rPr>
              <a:t> </a:t>
            </a:r>
            <a:r>
              <a:rPr lang="da-DK" dirty="0" err="1">
                <a:solidFill>
                  <a:srgbClr val="9D1B1F"/>
                </a:solidFill>
              </a:rPr>
              <a:t>canine</a:t>
            </a:r>
            <a:r>
              <a:rPr lang="da-DK" dirty="0">
                <a:solidFill>
                  <a:srgbClr val="9D1B1F"/>
                </a:solidFill>
              </a:rPr>
              <a:t>  </a:t>
            </a:r>
            <a:r>
              <a:rPr lang="da-DK" dirty="0" err="1">
                <a:solidFill>
                  <a:srgbClr val="9D1B1F"/>
                </a:solidFill>
              </a:rPr>
              <a:t>mammary</a:t>
            </a:r>
            <a:r>
              <a:rPr lang="da-DK" dirty="0">
                <a:solidFill>
                  <a:srgbClr val="9D1B1F"/>
                </a:solidFill>
              </a:rPr>
              <a:t> </a:t>
            </a:r>
            <a:r>
              <a:rPr lang="da-DK" dirty="0" err="1">
                <a:solidFill>
                  <a:srgbClr val="9D1B1F"/>
                </a:solidFill>
              </a:rPr>
              <a:t>carcinomas</a:t>
            </a:r>
            <a:endParaRPr lang="da-DK" dirty="0">
              <a:solidFill>
                <a:srgbClr val="9D1B1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B007E5-E8DB-B94A-9853-9D5804F7D6FA}"/>
              </a:ext>
            </a:extLst>
          </p:cNvPr>
          <p:cNvSpPr txBox="1"/>
          <p:nvPr/>
        </p:nvSpPr>
        <p:spPr>
          <a:xfrm>
            <a:off x="6044540" y="6448926"/>
            <a:ext cx="61474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>
                <a:solidFill>
                  <a:schemeClr val="bg1">
                    <a:lumMod val="50000"/>
                  </a:schemeClr>
                </a:solidFill>
              </a:rPr>
              <a:t> </a:t>
            </a:r>
          </a:p>
          <a:p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Credit: Ewa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Krawczyk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, National Cancer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Institute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\ Georgetown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Lombardi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Comprehensive Cancer Center, National </a:t>
            </a:r>
            <a:r>
              <a:rPr lang="da-DK" sz="800" dirty="0" err="1">
                <a:solidFill>
                  <a:schemeClr val="bg1">
                    <a:lumMod val="50000"/>
                  </a:schemeClr>
                </a:solidFill>
              </a:rPr>
              <a:t>Institutes</a:t>
            </a:r>
            <a:r>
              <a:rPr lang="da-DK" sz="800" dirty="0">
                <a:solidFill>
                  <a:schemeClr val="bg1">
                    <a:lumMod val="50000"/>
                  </a:schemeClr>
                </a:solidFill>
              </a:rPr>
              <a:t> of Health</a:t>
            </a:r>
          </a:p>
          <a:p>
            <a:endParaRPr lang="da-DK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22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D3AE6D9-BB3F-EC42-AE11-511C7B0EC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422" y="1591426"/>
            <a:ext cx="8930277" cy="52665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</p:spTree>
    <p:extLst>
      <p:ext uri="{BB962C8B-B14F-4D97-AF65-F5344CB8AC3E}">
        <p14:creationId xmlns:p14="http://schemas.microsoft.com/office/powerpoint/2010/main" val="4258609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677F26-BAA5-6549-AF3C-5218D7A23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8013" y="1752600"/>
            <a:ext cx="7055973" cy="45393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</p:spTree>
    <p:extLst>
      <p:ext uri="{BB962C8B-B14F-4D97-AF65-F5344CB8AC3E}">
        <p14:creationId xmlns:p14="http://schemas.microsoft.com/office/powerpoint/2010/main" val="311433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7F0C6CA-ECA9-1143-94DD-5C4B1FE7F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904" y="1316701"/>
            <a:ext cx="7059600" cy="46172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F0B81-D889-D945-ADF5-39D9B029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87475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br>
              <a:rPr lang="da-DK" dirty="0"/>
            </a:br>
            <a:r>
              <a:rPr lang="da-DK" sz="3500" dirty="0" err="1"/>
              <a:t>Staging</a:t>
            </a:r>
            <a:endParaRPr lang="da-DK" sz="3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8904B8-A70C-4F48-B0E1-892D41C00F48}"/>
              </a:ext>
            </a:extLst>
          </p:cNvPr>
          <p:cNvSpPr txBox="1"/>
          <p:nvPr/>
        </p:nvSpPr>
        <p:spPr>
          <a:xfrm>
            <a:off x="4157007" y="5933935"/>
            <a:ext cx="3877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 err="1"/>
              <a:t>Lymph</a:t>
            </a:r>
            <a:r>
              <a:rPr lang="da-DK" sz="2800" dirty="0"/>
              <a:t> node </a:t>
            </a:r>
            <a:r>
              <a:rPr lang="da-DK" sz="2800" dirty="0" err="1"/>
              <a:t>metastasis</a:t>
            </a:r>
            <a:r>
              <a:rPr lang="da-DK" sz="2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164144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C151B-FBCD-D64F-8163-D93472BAC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challenges</a:t>
            </a:r>
            <a:r>
              <a:rPr lang="da-DK" dirty="0"/>
              <a:t> </a:t>
            </a:r>
            <a:br>
              <a:rPr lang="da-DK" dirty="0"/>
            </a:br>
            <a:r>
              <a:rPr lang="da-DK" sz="3500" dirty="0" err="1"/>
              <a:t>Treatment</a:t>
            </a:r>
            <a:endParaRPr lang="da-DK" sz="35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45AC7-C68B-D74C-B9AF-B1042FC32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809411" cy="4351338"/>
          </a:xfrm>
        </p:spPr>
        <p:txBody>
          <a:bodyPr/>
          <a:lstStyle/>
          <a:p>
            <a:r>
              <a:rPr lang="da-DK" dirty="0"/>
              <a:t>Standard </a:t>
            </a:r>
            <a:r>
              <a:rPr lang="da-DK" dirty="0" err="1"/>
              <a:t>methods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invasive</a:t>
            </a:r>
            <a:endParaRPr lang="da-DK" dirty="0"/>
          </a:p>
          <a:p>
            <a:r>
              <a:rPr lang="da-DK" dirty="0" err="1"/>
              <a:t>Treatment</a:t>
            </a:r>
            <a:r>
              <a:rPr lang="da-DK" dirty="0"/>
              <a:t> plan </a:t>
            </a:r>
            <a:r>
              <a:rPr lang="da-DK" dirty="0" err="1"/>
              <a:t>based</a:t>
            </a:r>
            <a:r>
              <a:rPr lang="da-DK" dirty="0"/>
              <a:t> on </a:t>
            </a:r>
            <a:r>
              <a:rPr lang="da-DK" dirty="0" err="1"/>
              <a:t>prognostic</a:t>
            </a:r>
            <a:r>
              <a:rPr lang="da-DK" dirty="0"/>
              <a:t> factors</a:t>
            </a:r>
          </a:p>
          <a:p>
            <a:r>
              <a:rPr lang="da-DK" dirty="0" err="1"/>
              <a:t>Aim</a:t>
            </a:r>
            <a:r>
              <a:rPr lang="da-DK" dirty="0"/>
              <a:t>: </a:t>
            </a:r>
            <a:r>
              <a:rPr lang="da-DK" dirty="0" err="1"/>
              <a:t>Minimize</a:t>
            </a:r>
            <a:r>
              <a:rPr lang="da-DK" dirty="0"/>
              <a:t> under- and </a:t>
            </a:r>
            <a:r>
              <a:rPr lang="da-DK" dirty="0" err="1"/>
              <a:t>overtreatment</a:t>
            </a:r>
            <a:endParaRPr lang="da-DK" dirty="0"/>
          </a:p>
          <a:p>
            <a:pPr lvl="1"/>
            <a:r>
              <a:rPr lang="da-DK" dirty="0" err="1"/>
              <a:t>Current</a:t>
            </a:r>
            <a:r>
              <a:rPr lang="da-DK" dirty="0"/>
              <a:t> </a:t>
            </a:r>
            <a:r>
              <a:rPr lang="da-DK" dirty="0" err="1"/>
              <a:t>tools</a:t>
            </a:r>
            <a:r>
              <a:rPr lang="da-DK" dirty="0"/>
              <a:t> </a:t>
            </a:r>
            <a:r>
              <a:rPr lang="da-DK" dirty="0" err="1"/>
              <a:t>insensitive</a:t>
            </a:r>
            <a:endParaRPr lang="da-DK" dirty="0"/>
          </a:p>
          <a:p>
            <a:pPr lvl="1"/>
            <a:r>
              <a:rPr lang="da-DK" dirty="0" err="1"/>
              <a:t>Better</a:t>
            </a:r>
            <a:r>
              <a:rPr lang="da-DK" dirty="0"/>
              <a:t> </a:t>
            </a:r>
            <a:r>
              <a:rPr lang="da-DK" dirty="0" err="1"/>
              <a:t>tools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needed</a:t>
            </a:r>
            <a:r>
              <a:rPr lang="da-DK" dirty="0"/>
              <a:t>!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13147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Liquid </a:t>
            </a:r>
            <a:r>
              <a:rPr lang="da-DK" err="1"/>
              <a:t>biopsy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04.06.2020</a:t>
            </a:fld>
            <a:endParaRPr lang="da-DK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15</a:t>
            </a:fld>
            <a:endParaRPr lang="da-DK"/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DCF32B63-EF82-48FA-825C-AEB19E2EA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42" y="1484721"/>
            <a:ext cx="8754922" cy="4620232"/>
          </a:xfrm>
          <a:prstGeom prst="rect">
            <a:avLst/>
          </a:prstGeom>
        </p:spPr>
      </p:pic>
      <p:pic>
        <p:nvPicPr>
          <p:cNvPr id="7" name="Picture 7" descr="A picture containing cable, drawing, mirror&#10;&#10;Description generated with very high confidence">
            <a:extLst>
              <a:ext uri="{FF2B5EF4-FFF2-40B4-BE49-F238E27FC236}">
                <a16:creationId xmlns:a16="http://schemas.microsoft.com/office/drawing/2014/main" id="{A35179FA-A6A2-4DEC-A7E4-F388ED769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904" y="3851767"/>
            <a:ext cx="2081863" cy="208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94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 as a biomarker</a:t>
            </a:r>
          </a:p>
        </p:txBody>
      </p:sp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259" y="1327330"/>
            <a:ext cx="7344852" cy="526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C2AAD30-8CD1-F940-89EF-4F5BDF2849C1}"/>
              </a:ext>
            </a:extLst>
          </p:cNvPr>
          <p:cNvSpPr/>
          <p:nvPr/>
        </p:nvSpPr>
        <p:spPr>
          <a:xfrm>
            <a:off x="4501661" y="3957718"/>
            <a:ext cx="2757268" cy="2699816"/>
          </a:xfrm>
          <a:prstGeom prst="ellipse">
            <a:avLst/>
          </a:pr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AFDB7C-18FD-834B-826E-2A2AB13D1D47}"/>
              </a:ext>
            </a:extLst>
          </p:cNvPr>
          <p:cNvSpPr txBox="1"/>
          <p:nvPr/>
        </p:nvSpPr>
        <p:spPr>
          <a:xfrm>
            <a:off x="3374236" y="5571460"/>
            <a:ext cx="1127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Tumor</a:t>
            </a:r>
          </a:p>
        </p:txBody>
      </p:sp>
    </p:spTree>
    <p:extLst>
      <p:ext uri="{BB962C8B-B14F-4D97-AF65-F5344CB8AC3E}">
        <p14:creationId xmlns:p14="http://schemas.microsoft.com/office/powerpoint/2010/main" val="3831629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Circulating</a:t>
            </a:r>
            <a:r>
              <a:rPr lang="da-DK" dirty="0"/>
              <a:t> tumor DNA</a:t>
            </a:r>
          </a:p>
        </p:txBody>
      </p:sp>
      <p:pic>
        <p:nvPicPr>
          <p:cNvPr id="6" name="Picture 2" descr="illedresultat for circulating dn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225" y="1456132"/>
            <a:ext cx="7344852" cy="526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s3.amazonaws.com/tinycards/image/28468304d940dd0104b4d426ec1b77e1">
            <a:extLst>
              <a:ext uri="{FF2B5EF4-FFF2-40B4-BE49-F238E27FC236}">
                <a16:creationId xmlns:a16="http://schemas.microsoft.com/office/drawing/2014/main" id="{D7D59883-E627-D34F-8892-3544CD334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077" y="365125"/>
            <a:ext cx="4737100" cy="629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19590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293C6AE6-5E15-644A-9164-071F59694E38}"/>
              </a:ext>
            </a:extLst>
          </p:cNvPr>
          <p:cNvSpPr txBox="1"/>
          <p:nvPr/>
        </p:nvSpPr>
        <p:spPr>
          <a:xfrm>
            <a:off x="9378835" y="3512539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/>
              <a:t>18 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249B5-550C-4FB9-B439-DB5E6F07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 - Carcinomas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B6269-5B04-46BC-A407-BD6B8416B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04/06/2020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F35B4-7F02-41AE-9963-857B8D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18</a:t>
            </a:fld>
            <a:endParaRPr lang="en-GB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5D68A3-9C77-6140-A932-B6BEF6D337A9}"/>
              </a:ext>
            </a:extLst>
          </p:cNvPr>
          <p:cNvCxnSpPr>
            <a:cxnSpLocks/>
          </p:cNvCxnSpPr>
          <p:nvPr/>
        </p:nvCxnSpPr>
        <p:spPr>
          <a:xfrm>
            <a:off x="1731989" y="3437974"/>
            <a:ext cx="0" cy="3970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DFEB557-B4C7-F14E-8EE1-BE83C159495C}"/>
              </a:ext>
            </a:extLst>
          </p:cNvPr>
          <p:cNvGrpSpPr/>
          <p:nvPr/>
        </p:nvGrpSpPr>
        <p:grpSpPr>
          <a:xfrm>
            <a:off x="3034308" y="3468914"/>
            <a:ext cx="5469612" cy="1813906"/>
            <a:chOff x="3034308" y="4006520"/>
            <a:chExt cx="5469612" cy="181390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DE0CAE-B47C-5B4A-BF66-C6FD56E91D41}"/>
                </a:ext>
              </a:extLst>
            </p:cNvPr>
            <p:cNvSpPr txBox="1"/>
            <p:nvPr/>
          </p:nvSpPr>
          <p:spPr>
            <a:xfrm>
              <a:off x="3034308" y="4050145"/>
              <a:ext cx="5312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/>
                <a:t>2 m	4 m 	6 m	8 m 	10 m	12 m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633CE14-48D7-D049-BEE8-17B6AD54B48D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6704518" y="4822774"/>
              <a:ext cx="0" cy="997652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D832C4B-4B0C-7249-B4DD-D6FFFF4D1EFE}"/>
                </a:ext>
              </a:extLst>
            </p:cNvPr>
            <p:cNvCxnSpPr>
              <a:cxnSpLocks/>
            </p:cNvCxnSpPr>
            <p:nvPr/>
          </p:nvCxnSpPr>
          <p:spPr>
            <a:xfrm>
              <a:off x="3038104" y="4006520"/>
              <a:ext cx="5465816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21279E3-D3C0-F74B-86C8-D4920310A006}"/>
              </a:ext>
            </a:extLst>
          </p:cNvPr>
          <p:cNvSpPr txBox="1"/>
          <p:nvPr/>
        </p:nvSpPr>
        <p:spPr>
          <a:xfrm>
            <a:off x="806818" y="3864722"/>
            <a:ext cx="238298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err="1"/>
              <a:t>Biopsy</a:t>
            </a:r>
            <a:r>
              <a:rPr lang="da-DK" sz="2400"/>
              <a:t> of tumor</a:t>
            </a:r>
          </a:p>
          <a:p>
            <a:endParaRPr lang="da-DK" sz="2000"/>
          </a:p>
          <a:p>
            <a:endParaRPr lang="da-DK" sz="2400"/>
          </a:p>
          <a:p>
            <a:endParaRPr lang="da-DK" sz="2400"/>
          </a:p>
          <a:p>
            <a:r>
              <a:rPr lang="da-DK" sz="2400"/>
              <a:t>Blood sample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436521-C621-914D-B062-BAE95273E27E}"/>
              </a:ext>
            </a:extLst>
          </p:cNvPr>
          <p:cNvSpPr/>
          <p:nvPr/>
        </p:nvSpPr>
        <p:spPr>
          <a:xfrm>
            <a:off x="5688053" y="5282820"/>
            <a:ext cx="20329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400"/>
              <a:t>Blood sample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F52043-73DF-674D-B078-8967D18B6CF7}"/>
              </a:ext>
            </a:extLst>
          </p:cNvPr>
          <p:cNvSpPr txBox="1"/>
          <p:nvPr/>
        </p:nvSpPr>
        <p:spPr>
          <a:xfrm>
            <a:off x="2733328" y="5666747"/>
            <a:ext cx="157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/>
              <a:t>Normal DNA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D80D3EC-C02B-E14E-90DC-E90B52D0E2ED}"/>
              </a:ext>
            </a:extLst>
          </p:cNvPr>
          <p:cNvSpPr txBox="1"/>
          <p:nvPr/>
        </p:nvSpPr>
        <p:spPr>
          <a:xfrm>
            <a:off x="2733328" y="6086177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F53CE94-8B83-0847-B464-58CB0FDD3167}"/>
              </a:ext>
            </a:extLst>
          </p:cNvPr>
          <p:cNvGrpSpPr/>
          <p:nvPr/>
        </p:nvGrpSpPr>
        <p:grpSpPr>
          <a:xfrm>
            <a:off x="1750594" y="5650450"/>
            <a:ext cx="951723" cy="609499"/>
            <a:chOff x="1731989" y="5638606"/>
            <a:chExt cx="1191490" cy="609499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5F61FBF-5D28-7745-8B83-A0B2CA7BB04D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F9C4744-2883-F940-8B41-9BD5DE495A11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CCBC0C-0B14-4548-B4F2-9038468154C4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638606"/>
              <a:ext cx="0" cy="609499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4DE600F8-9FF0-AA42-824B-8DC22E57B90F}"/>
              </a:ext>
            </a:extLst>
          </p:cNvPr>
          <p:cNvSpPr txBox="1"/>
          <p:nvPr/>
        </p:nvSpPr>
        <p:spPr>
          <a:xfrm>
            <a:off x="5977523" y="6015780"/>
            <a:ext cx="14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Cell-</a:t>
            </a:r>
            <a:r>
              <a:rPr lang="da-DK" dirty="0" err="1"/>
              <a:t>free</a:t>
            </a:r>
            <a:r>
              <a:rPr lang="da-DK" dirty="0"/>
              <a:t> DNA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F6F26AA-AD91-4047-A9BC-599EE6CEA1B5}"/>
              </a:ext>
            </a:extLst>
          </p:cNvPr>
          <p:cNvCxnSpPr>
            <a:cxnSpLocks/>
            <a:stCxn id="28" idx="2"/>
            <a:endCxn id="45" idx="0"/>
          </p:cNvCxnSpPr>
          <p:nvPr/>
        </p:nvCxnSpPr>
        <p:spPr>
          <a:xfrm flipH="1">
            <a:off x="6704517" y="5744485"/>
            <a:ext cx="1" cy="27129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6F7AC20-6BF5-CA47-A3C6-0636FE64309F}"/>
              </a:ext>
            </a:extLst>
          </p:cNvPr>
          <p:cNvGrpSpPr/>
          <p:nvPr/>
        </p:nvGrpSpPr>
        <p:grpSpPr>
          <a:xfrm>
            <a:off x="1762406" y="4285168"/>
            <a:ext cx="956750" cy="1059518"/>
            <a:chOff x="1731989" y="5638606"/>
            <a:chExt cx="1191490" cy="1059518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EF0FC48-CA02-A245-A3EC-0C7AA70D219F}"/>
                </a:ext>
              </a:extLst>
            </p:cNvPr>
            <p:cNvCxnSpPr>
              <a:cxnSpLocks/>
            </p:cNvCxnSpPr>
            <p:nvPr/>
          </p:nvCxnSpPr>
          <p:spPr>
            <a:xfrm>
              <a:off x="1731989" y="5828674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6B835B69-7CD2-A24F-89AB-D88C4B2ADE52}"/>
                </a:ext>
              </a:extLst>
            </p:cNvPr>
            <p:cNvCxnSpPr/>
            <p:nvPr/>
          </p:nvCxnSpPr>
          <p:spPr>
            <a:xfrm>
              <a:off x="1731989" y="6248105"/>
              <a:ext cx="119149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060CE2A-486A-E84E-A644-84F3376463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1989" y="5638606"/>
              <a:ext cx="1" cy="1059518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0727ADED-C547-9E4D-AC51-443263D88BF1}"/>
              </a:ext>
            </a:extLst>
          </p:cNvPr>
          <p:cNvSpPr txBox="1"/>
          <p:nvPr/>
        </p:nvSpPr>
        <p:spPr>
          <a:xfrm>
            <a:off x="2694195" y="4160537"/>
            <a:ext cx="1750800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da-DK" err="1"/>
              <a:t>Histopathology</a:t>
            </a:r>
            <a:endParaRPr lang="da-DK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2C6801F-E754-5D47-BE9B-95E7C5292175}"/>
              </a:ext>
            </a:extLst>
          </p:cNvPr>
          <p:cNvSpPr/>
          <p:nvPr/>
        </p:nvSpPr>
        <p:spPr>
          <a:xfrm>
            <a:off x="2735384" y="4625270"/>
            <a:ext cx="139493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80000"/>
              </a:lnSpc>
            </a:pPr>
            <a:r>
              <a:rPr lang="da-DK"/>
              <a:t>Tumor DNA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54A57FE-056C-AD42-8A98-80914EF9583E}"/>
              </a:ext>
            </a:extLst>
          </p:cNvPr>
          <p:cNvCxnSpPr>
            <a:cxnSpLocks/>
          </p:cNvCxnSpPr>
          <p:nvPr/>
        </p:nvCxnSpPr>
        <p:spPr>
          <a:xfrm>
            <a:off x="8310748" y="3468914"/>
            <a:ext cx="787532" cy="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BD00A35-11F4-8A40-B934-7570B8AB5ACE}"/>
              </a:ext>
            </a:extLst>
          </p:cNvPr>
          <p:cNvCxnSpPr>
            <a:cxnSpLocks/>
          </p:cNvCxnSpPr>
          <p:nvPr/>
        </p:nvCxnSpPr>
        <p:spPr>
          <a:xfrm>
            <a:off x="8983980" y="346891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26A4224-8608-AC4F-B768-F69FB89D78FF}"/>
              </a:ext>
            </a:extLst>
          </p:cNvPr>
          <p:cNvCxnSpPr>
            <a:cxnSpLocks/>
          </p:cNvCxnSpPr>
          <p:nvPr/>
        </p:nvCxnSpPr>
        <p:spPr>
          <a:xfrm>
            <a:off x="1160171" y="3437974"/>
            <a:ext cx="120447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B051669-0D78-784E-B052-2A342AF91AB5}"/>
              </a:ext>
            </a:extLst>
          </p:cNvPr>
          <p:cNvSpPr txBox="1"/>
          <p:nvPr/>
        </p:nvSpPr>
        <p:spPr>
          <a:xfrm>
            <a:off x="8346980" y="4867321"/>
            <a:ext cx="33114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200" i="1" err="1"/>
              <a:t>Restaging</a:t>
            </a:r>
            <a:r>
              <a:rPr lang="da-DK" sz="2200" i="1"/>
              <a:t> is </a:t>
            </a:r>
            <a:r>
              <a:rPr lang="da-DK" sz="2200" i="1" err="1"/>
              <a:t>performed</a:t>
            </a:r>
            <a:r>
              <a:rPr lang="da-DK" sz="2200" i="1"/>
              <a:t> </a:t>
            </a:r>
          </a:p>
          <a:p>
            <a:r>
              <a:rPr lang="da-DK" sz="2200" i="1" err="1"/>
              <a:t>when</a:t>
            </a:r>
            <a:r>
              <a:rPr lang="da-DK" sz="2200" i="1"/>
              <a:t> </a:t>
            </a:r>
            <a:r>
              <a:rPr lang="da-DK" sz="2200" i="1" err="1"/>
              <a:t>clinically</a:t>
            </a:r>
            <a:r>
              <a:rPr lang="da-DK" sz="2200" i="1"/>
              <a:t> relevant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DA21D8D5-4D48-4344-99DC-5EB8996907FE}"/>
              </a:ext>
            </a:extLst>
          </p:cNvPr>
          <p:cNvSpPr txBox="1"/>
          <p:nvPr/>
        </p:nvSpPr>
        <p:spPr>
          <a:xfrm>
            <a:off x="5221607" y="3854069"/>
            <a:ext cx="2901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400" err="1"/>
              <a:t>Clinical</a:t>
            </a:r>
            <a:r>
              <a:rPr lang="da-DK" sz="2400"/>
              <a:t> </a:t>
            </a:r>
            <a:r>
              <a:rPr lang="da-DK" sz="2400" err="1"/>
              <a:t>examination</a:t>
            </a:r>
            <a:endParaRPr lang="da-DK" sz="2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782B1-DBE8-B647-BEA6-B8ED90245A9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100000"/>
          </a:blip>
          <a:stretch>
            <a:fillRect/>
          </a:stretch>
        </p:blipFill>
        <p:spPr>
          <a:xfrm>
            <a:off x="971544" y="1650354"/>
            <a:ext cx="9502492" cy="17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891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30B2F-FAF2-F649-8EB6-0E78E1DF95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Proof</a:t>
            </a:r>
            <a:r>
              <a:rPr lang="da-DK" dirty="0"/>
              <a:t>-of-</a:t>
            </a:r>
            <a:r>
              <a:rPr lang="da-DK" dirty="0" err="1"/>
              <a:t>concept</a:t>
            </a:r>
            <a:endParaRPr lang="da-DK" dirty="0"/>
          </a:p>
          <a:p>
            <a:r>
              <a:rPr lang="da-DK" dirty="0"/>
              <a:t>Is </a:t>
            </a:r>
            <a:r>
              <a:rPr lang="da-DK" dirty="0" err="1"/>
              <a:t>cfDNA</a:t>
            </a:r>
            <a:r>
              <a:rPr lang="da-DK" dirty="0"/>
              <a:t> present in </a:t>
            </a:r>
            <a:r>
              <a:rPr lang="da-DK" dirty="0" err="1"/>
              <a:t>dogs</a:t>
            </a:r>
            <a:endParaRPr lang="da-DK" dirty="0"/>
          </a:p>
          <a:p>
            <a:r>
              <a:rPr lang="da-DK" dirty="0"/>
              <a:t>Is the </a:t>
            </a:r>
            <a:r>
              <a:rPr lang="da-DK" dirty="0" err="1"/>
              <a:t>amount</a:t>
            </a:r>
            <a:r>
              <a:rPr lang="da-DK" dirty="0"/>
              <a:t> stable over time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is present in </a:t>
            </a:r>
            <a:r>
              <a:rPr lang="da-DK" dirty="0" err="1"/>
              <a:t>dogs</a:t>
            </a:r>
            <a:r>
              <a:rPr lang="da-DK" dirty="0"/>
              <a:t> with </a:t>
            </a:r>
            <a:r>
              <a:rPr lang="da-DK" dirty="0" err="1"/>
              <a:t>mammary</a:t>
            </a:r>
            <a:r>
              <a:rPr lang="da-DK" dirty="0"/>
              <a:t> tumors </a:t>
            </a:r>
          </a:p>
          <a:p>
            <a:pPr lvl="1"/>
            <a:r>
              <a:rPr lang="da-DK" dirty="0"/>
              <a:t>Benign tumors</a:t>
            </a:r>
          </a:p>
          <a:p>
            <a:pPr lvl="1"/>
            <a:r>
              <a:rPr lang="da-DK" dirty="0" err="1"/>
              <a:t>Carcinomas</a:t>
            </a:r>
            <a:endParaRPr lang="da-DK" dirty="0"/>
          </a:p>
          <a:p>
            <a:pPr marL="0" indent="0">
              <a:buNone/>
            </a:pPr>
            <a:r>
              <a:rPr lang="da-DK" dirty="0" err="1"/>
              <a:t>Monitoring</a:t>
            </a:r>
            <a:r>
              <a:rPr lang="da-DK" dirty="0"/>
              <a:t> 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/at </a:t>
            </a:r>
            <a:r>
              <a:rPr lang="da-DK" dirty="0" err="1"/>
              <a:t>relapse</a:t>
            </a:r>
            <a:r>
              <a:rPr lang="da-DK" dirty="0"/>
              <a:t> in </a:t>
            </a:r>
            <a:r>
              <a:rPr lang="da-DK" dirty="0" err="1"/>
              <a:t>carcinomas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1186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1227D7-78F7-2C42-B555-0866B3E259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875" b="21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B138395-1C94-3D40-B477-F2F1AC0875C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>
              <a:alpha val="78000"/>
            </a:schemeClr>
          </a:solidFill>
          <a:effectLst>
            <a:softEdge rad="279400"/>
          </a:effectLst>
        </p:spPr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Dogs as a model for human cancers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3739D4-FED0-2C45-8BC1-BBBCCD23EF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236200" cy="4351338"/>
          </a:xfrm>
          <a:solidFill>
            <a:schemeClr val="tx1">
              <a:alpha val="76000"/>
            </a:schemeClr>
          </a:solidFill>
          <a:effectLst>
            <a:softEdge rad="279400"/>
          </a:effectLst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Pros: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Spontaneously occurring disease at a high frequency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Similar disease course, but accelerated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Share our environment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Less genetic variation than humans -&gt; smaller sample size needed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Not reliant on laboratory animals</a:t>
            </a:r>
          </a:p>
          <a:p>
            <a:r>
              <a:rPr lang="en-US" dirty="0">
                <a:solidFill>
                  <a:schemeClr val="bg1"/>
                </a:solidFill>
              </a:rPr>
              <a:t>Cons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More expensive, needs more space etc.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Slower than rodent models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More genetic variation than laboratory strains of rodents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Translational value diminished by different diagnostic schemes and a lack of molecular tools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060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–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undetectable</a:t>
            </a:r>
            <a:endParaRPr lang="da-DK" dirty="0"/>
          </a:p>
          <a:p>
            <a:r>
              <a:rPr lang="da-DK" dirty="0" err="1"/>
              <a:t>Absolute</a:t>
            </a:r>
            <a:r>
              <a:rPr lang="da-DK" dirty="0"/>
              <a:t> </a:t>
            </a:r>
            <a:r>
              <a:rPr lang="da-DK" dirty="0" err="1"/>
              <a:t>amount</a:t>
            </a:r>
            <a:endParaRPr lang="da-DK" dirty="0"/>
          </a:p>
          <a:p>
            <a:r>
              <a:rPr lang="da-DK" dirty="0"/>
              <a:t>Relative to </a:t>
            </a:r>
            <a:r>
              <a:rPr lang="da-DK" dirty="0" err="1"/>
              <a:t>blood</a:t>
            </a:r>
            <a:r>
              <a:rPr lang="da-DK" dirty="0"/>
              <a:t> sample-</a:t>
            </a:r>
            <a:r>
              <a:rPr lang="da-DK" dirty="0" err="1"/>
              <a:t>size</a:t>
            </a:r>
            <a:endParaRPr lang="da-DK" dirty="0"/>
          </a:p>
          <a:p>
            <a:r>
              <a:rPr lang="da-DK" dirty="0" err="1"/>
              <a:t>Methodology</a:t>
            </a:r>
            <a:endParaRPr lang="da-DK" dirty="0"/>
          </a:p>
          <a:p>
            <a:r>
              <a:rPr lang="da-DK" dirty="0" err="1"/>
              <a:t>Subclones</a:t>
            </a:r>
            <a:r>
              <a:rPr lang="da-DK" dirty="0"/>
              <a:t> – </a:t>
            </a:r>
            <a:r>
              <a:rPr lang="da-DK" dirty="0" err="1"/>
              <a:t>especially</a:t>
            </a:r>
            <a:r>
              <a:rPr lang="da-DK" dirty="0"/>
              <a:t> if </a:t>
            </a:r>
            <a:r>
              <a:rPr lang="da-DK" dirty="0" err="1"/>
              <a:t>targeted</a:t>
            </a:r>
            <a:r>
              <a:rPr lang="da-DK" dirty="0"/>
              <a:t> </a:t>
            </a:r>
            <a:r>
              <a:rPr lang="da-DK" dirty="0" err="1"/>
              <a:t>methods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At </a:t>
            </a:r>
            <a:r>
              <a:rPr lang="da-DK" dirty="0" err="1"/>
              <a:t>control</a:t>
            </a:r>
            <a:endParaRPr lang="da-DK" dirty="0"/>
          </a:p>
          <a:p>
            <a:r>
              <a:rPr lang="da-DK" dirty="0"/>
              <a:t>Patient is </a:t>
            </a:r>
            <a:r>
              <a:rPr lang="da-DK" dirty="0" err="1"/>
              <a:t>cured</a:t>
            </a:r>
            <a:endParaRPr lang="da-DK" dirty="0"/>
          </a:p>
          <a:p>
            <a:r>
              <a:rPr lang="da-DK" dirty="0"/>
              <a:t>Patients not </a:t>
            </a:r>
            <a:r>
              <a:rPr lang="da-DK" dirty="0" err="1"/>
              <a:t>monitored</a:t>
            </a:r>
            <a:r>
              <a:rPr lang="da-DK" dirty="0"/>
              <a:t> long </a:t>
            </a:r>
            <a:r>
              <a:rPr lang="da-DK" dirty="0" err="1"/>
              <a:t>enough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265655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–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undetectable</a:t>
            </a:r>
            <a:endParaRPr lang="da-DK" dirty="0"/>
          </a:p>
          <a:p>
            <a:r>
              <a:rPr lang="da-DK" dirty="0" err="1"/>
              <a:t>Absolute</a:t>
            </a:r>
            <a:r>
              <a:rPr lang="da-DK" dirty="0"/>
              <a:t> </a:t>
            </a:r>
            <a:r>
              <a:rPr lang="da-DK" dirty="0" err="1"/>
              <a:t>amount</a:t>
            </a:r>
            <a:endParaRPr lang="da-DK" dirty="0"/>
          </a:p>
          <a:p>
            <a:r>
              <a:rPr lang="da-DK" dirty="0"/>
              <a:t>Relative to </a:t>
            </a:r>
            <a:r>
              <a:rPr lang="da-DK" dirty="0" err="1"/>
              <a:t>blood</a:t>
            </a:r>
            <a:r>
              <a:rPr lang="da-DK" dirty="0"/>
              <a:t> sample-</a:t>
            </a:r>
            <a:r>
              <a:rPr lang="da-DK" dirty="0" err="1"/>
              <a:t>size</a:t>
            </a:r>
            <a:endParaRPr lang="da-DK" dirty="0"/>
          </a:p>
          <a:p>
            <a:r>
              <a:rPr lang="da-DK" b="1" dirty="0" err="1"/>
              <a:t>Methodology</a:t>
            </a:r>
            <a:endParaRPr lang="da-DK" b="1" dirty="0"/>
          </a:p>
          <a:p>
            <a:r>
              <a:rPr lang="da-DK" dirty="0" err="1"/>
              <a:t>Subclones</a:t>
            </a:r>
            <a:r>
              <a:rPr lang="da-DK" dirty="0"/>
              <a:t> – </a:t>
            </a:r>
            <a:r>
              <a:rPr lang="da-DK" dirty="0" err="1"/>
              <a:t>especially</a:t>
            </a:r>
            <a:r>
              <a:rPr lang="da-DK" dirty="0"/>
              <a:t> if </a:t>
            </a:r>
            <a:r>
              <a:rPr lang="da-DK" dirty="0" err="1"/>
              <a:t>targeted</a:t>
            </a:r>
            <a:r>
              <a:rPr lang="da-DK" dirty="0"/>
              <a:t> </a:t>
            </a:r>
            <a:r>
              <a:rPr lang="da-DK" dirty="0" err="1"/>
              <a:t>methods</a:t>
            </a:r>
            <a:endParaRPr lang="da-DK" dirty="0"/>
          </a:p>
          <a:p>
            <a:pPr marL="0" indent="0">
              <a:buNone/>
            </a:pPr>
            <a:r>
              <a:rPr lang="da-DK" dirty="0"/>
              <a:t>At </a:t>
            </a:r>
            <a:r>
              <a:rPr lang="da-DK" dirty="0" err="1"/>
              <a:t>control</a:t>
            </a:r>
            <a:endParaRPr lang="da-DK" dirty="0"/>
          </a:p>
          <a:p>
            <a:r>
              <a:rPr lang="da-DK" dirty="0"/>
              <a:t>Patient is </a:t>
            </a:r>
            <a:r>
              <a:rPr lang="da-DK" dirty="0" err="1"/>
              <a:t>cured</a:t>
            </a:r>
            <a:endParaRPr lang="da-DK" dirty="0"/>
          </a:p>
          <a:p>
            <a:r>
              <a:rPr lang="da-DK" dirty="0"/>
              <a:t>Patients not </a:t>
            </a:r>
            <a:r>
              <a:rPr lang="da-DK" dirty="0" err="1"/>
              <a:t>monitored</a:t>
            </a:r>
            <a:r>
              <a:rPr lang="da-DK" dirty="0"/>
              <a:t> long </a:t>
            </a:r>
            <a:r>
              <a:rPr lang="da-DK" dirty="0" err="1"/>
              <a:t>enough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411457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study</a:t>
            </a:r>
            <a:r>
              <a:rPr lang="da-DK" dirty="0"/>
              <a:t> - </a:t>
            </a:r>
            <a:r>
              <a:rPr lang="da-DK" dirty="0" err="1"/>
              <a:t>Sequencing</a:t>
            </a:r>
            <a:endParaRPr lang="da-DK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52F37C-F09C-9E4A-A4F2-D61A3E657E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075683"/>
            <a:ext cx="5181600" cy="31012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b="1" dirty="0"/>
              <a:t>WGS</a:t>
            </a:r>
          </a:p>
          <a:p>
            <a:r>
              <a:rPr lang="da-DK" dirty="0"/>
              <a:t>”</a:t>
            </a:r>
            <a:r>
              <a:rPr lang="da-DK" dirty="0" err="1"/>
              <a:t>Easy</a:t>
            </a:r>
            <a:r>
              <a:rPr lang="da-DK" dirty="0"/>
              <a:t>”</a:t>
            </a:r>
          </a:p>
          <a:p>
            <a:r>
              <a:rPr lang="da-DK" dirty="0"/>
              <a:t>Low </a:t>
            </a:r>
            <a:r>
              <a:rPr lang="da-DK" dirty="0" err="1"/>
              <a:t>sensitivity</a:t>
            </a:r>
            <a:r>
              <a:rPr lang="da-DK" dirty="0"/>
              <a:t> </a:t>
            </a:r>
          </a:p>
          <a:p>
            <a:r>
              <a:rPr lang="da-DK" dirty="0" err="1"/>
              <a:t>Captures</a:t>
            </a:r>
            <a:r>
              <a:rPr lang="da-DK" dirty="0"/>
              <a:t> all </a:t>
            </a:r>
            <a:r>
              <a:rPr lang="da-DK" dirty="0" err="1"/>
              <a:t>changes</a:t>
            </a:r>
            <a:endParaRPr lang="da-DK" dirty="0"/>
          </a:p>
          <a:p>
            <a:pPr lvl="1"/>
            <a:r>
              <a:rPr lang="da-DK" dirty="0"/>
              <a:t>Tumor evolution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6700D2E-3EF4-864B-80EC-FBED8D691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075683"/>
            <a:ext cx="5181600" cy="31012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a-DK" b="1" dirty="0" err="1"/>
              <a:t>Capture</a:t>
            </a:r>
            <a:endParaRPr lang="da-DK" b="1" dirty="0"/>
          </a:p>
          <a:p>
            <a:r>
              <a:rPr lang="da-DK" dirty="0" err="1"/>
              <a:t>Labor</a:t>
            </a:r>
            <a:r>
              <a:rPr lang="da-DK" dirty="0"/>
              <a:t> intensive</a:t>
            </a:r>
          </a:p>
          <a:p>
            <a:r>
              <a:rPr lang="da-DK" dirty="0"/>
              <a:t>High </a:t>
            </a:r>
            <a:r>
              <a:rPr lang="da-DK" dirty="0" err="1"/>
              <a:t>sensitivity</a:t>
            </a:r>
            <a:endParaRPr lang="da-DK" dirty="0"/>
          </a:p>
          <a:p>
            <a:r>
              <a:rPr lang="da-DK" dirty="0" err="1"/>
              <a:t>Only</a:t>
            </a:r>
            <a:r>
              <a:rPr lang="da-DK" dirty="0"/>
              <a:t> looks at </a:t>
            </a:r>
            <a:r>
              <a:rPr lang="da-DK" dirty="0" err="1"/>
              <a:t>subset</a:t>
            </a:r>
            <a:endParaRPr lang="da-DK" dirty="0"/>
          </a:p>
          <a:p>
            <a:r>
              <a:rPr lang="da-DK" dirty="0" err="1"/>
              <a:t>Relies</a:t>
            </a:r>
            <a:r>
              <a:rPr lang="da-DK" dirty="0"/>
              <a:t> on </a:t>
            </a:r>
            <a:r>
              <a:rPr lang="da-DK" dirty="0" err="1"/>
              <a:t>capture</a:t>
            </a:r>
            <a:r>
              <a:rPr lang="da-DK" dirty="0"/>
              <a:t>-kits</a:t>
            </a:r>
          </a:p>
          <a:p>
            <a:pPr lvl="1"/>
            <a:r>
              <a:rPr lang="da-DK" dirty="0"/>
              <a:t>Must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well-functioning</a:t>
            </a:r>
            <a:endParaRPr lang="da-DK" dirty="0"/>
          </a:p>
          <a:p>
            <a:pPr lvl="1"/>
            <a:r>
              <a:rPr lang="da-DK" dirty="0"/>
              <a:t>Must </a:t>
            </a:r>
            <a:r>
              <a:rPr lang="da-DK" dirty="0" err="1"/>
              <a:t>choose</a:t>
            </a:r>
            <a:r>
              <a:rPr lang="da-DK" dirty="0"/>
              <a:t> </a:t>
            </a:r>
            <a:r>
              <a:rPr lang="da-DK" dirty="0" err="1"/>
              <a:t>correct</a:t>
            </a:r>
            <a:r>
              <a:rPr lang="da-DK" dirty="0"/>
              <a:t> </a:t>
            </a:r>
            <a:r>
              <a:rPr lang="da-DK" dirty="0" err="1"/>
              <a:t>targets</a:t>
            </a:r>
            <a:r>
              <a:rPr lang="da-DK" dirty="0"/>
              <a:t>	</a:t>
            </a:r>
          </a:p>
          <a:p>
            <a:endParaRPr lang="da-D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D5243D-5FD9-5844-8867-C87871043074}"/>
              </a:ext>
            </a:extLst>
          </p:cNvPr>
          <p:cNvSpPr txBox="1"/>
          <p:nvPr/>
        </p:nvSpPr>
        <p:spPr>
          <a:xfrm>
            <a:off x="838200" y="1690688"/>
            <a:ext cx="10515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 err="1"/>
              <a:t>Different</a:t>
            </a:r>
            <a:r>
              <a:rPr lang="da-DK" sz="2800" dirty="0"/>
              <a:t> </a:t>
            </a:r>
            <a:r>
              <a:rPr lang="da-DK" sz="2800" dirty="0" err="1"/>
              <a:t>methods</a:t>
            </a:r>
            <a:r>
              <a:rPr lang="da-DK" sz="2800" dirty="0"/>
              <a:t> </a:t>
            </a:r>
            <a:r>
              <a:rPr lang="da-DK" sz="2800" dirty="0" err="1"/>
              <a:t>are</a:t>
            </a:r>
            <a:r>
              <a:rPr lang="da-DK" sz="2800" dirty="0"/>
              <a:t> </a:t>
            </a:r>
            <a:r>
              <a:rPr lang="da-DK" sz="2800" dirty="0" err="1"/>
              <a:t>available</a:t>
            </a:r>
            <a:r>
              <a:rPr lang="da-DK" sz="2800" dirty="0"/>
              <a:t>, due to </a:t>
            </a:r>
            <a:r>
              <a:rPr lang="da-DK" sz="2800" dirty="0" err="1"/>
              <a:t>sequencing</a:t>
            </a:r>
            <a:r>
              <a:rPr lang="da-DK" sz="2800" dirty="0"/>
              <a:t> </a:t>
            </a:r>
            <a:r>
              <a:rPr lang="da-DK" sz="2800" dirty="0" err="1"/>
              <a:t>depth</a:t>
            </a:r>
            <a:r>
              <a:rPr lang="da-DK" sz="2800" dirty="0"/>
              <a:t>, it is </a:t>
            </a:r>
            <a:r>
              <a:rPr lang="da-DK" sz="2800" dirty="0" err="1"/>
              <a:t>hard</a:t>
            </a:r>
            <a:r>
              <a:rPr lang="da-DK" sz="2800" dirty="0"/>
              <a:t> to know </a:t>
            </a:r>
            <a:r>
              <a:rPr lang="da-DK" sz="2800" dirty="0" err="1"/>
              <a:t>how</a:t>
            </a:r>
            <a:r>
              <a:rPr lang="da-DK" sz="2800" dirty="0"/>
              <a:t> it </a:t>
            </a:r>
            <a:r>
              <a:rPr lang="da-DK" sz="2800" dirty="0" err="1"/>
              <a:t>translates</a:t>
            </a:r>
            <a:r>
              <a:rPr lang="da-DK" sz="2800" dirty="0"/>
              <a:t> to </a:t>
            </a:r>
            <a:r>
              <a:rPr lang="da-DK" sz="2800" dirty="0" err="1"/>
              <a:t>our</a:t>
            </a:r>
            <a:r>
              <a:rPr lang="da-DK" sz="2800" dirty="0"/>
              <a:t> case</a:t>
            </a:r>
          </a:p>
          <a:p>
            <a:r>
              <a:rPr lang="da-DK" sz="2800" dirty="0" err="1"/>
              <a:t>Estimated</a:t>
            </a:r>
            <a:r>
              <a:rPr lang="da-DK" sz="2800" dirty="0"/>
              <a:t> </a:t>
            </a:r>
            <a:r>
              <a:rPr lang="da-DK" sz="2800" dirty="0" err="1"/>
              <a:t>cfDNA</a:t>
            </a:r>
            <a:r>
              <a:rPr lang="da-DK" sz="2800" dirty="0"/>
              <a:t> input: 1-100ng</a:t>
            </a:r>
          </a:p>
        </p:txBody>
      </p:sp>
    </p:spTree>
    <p:extLst>
      <p:ext uri="{BB962C8B-B14F-4D97-AF65-F5344CB8AC3E}">
        <p14:creationId xmlns:p14="http://schemas.microsoft.com/office/powerpoint/2010/main" val="2960568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RNAseq</a:t>
            </a:r>
            <a:r>
              <a:rPr lang="da-DK" dirty="0"/>
              <a:t> - </a:t>
            </a:r>
            <a:r>
              <a:rPr lang="da-DK" dirty="0" err="1"/>
              <a:t>Aim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dirty="0" err="1"/>
              <a:t>Investigate</a:t>
            </a:r>
            <a:r>
              <a:rPr lang="da-DK" dirty="0"/>
              <a:t> </a:t>
            </a:r>
            <a:r>
              <a:rPr lang="da-DK" dirty="0" err="1"/>
              <a:t>expression</a:t>
            </a:r>
            <a:r>
              <a:rPr lang="da-DK" dirty="0"/>
              <a:t> patterns in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r>
              <a:rPr lang="da-DK" dirty="0"/>
              <a:t>Hormonal receptors</a:t>
            </a:r>
          </a:p>
          <a:p>
            <a:pPr marL="0" indent="0">
              <a:buNone/>
            </a:pPr>
            <a:r>
              <a:rPr lang="da-DK" dirty="0"/>
              <a:t>Expression patterns</a:t>
            </a:r>
          </a:p>
          <a:p>
            <a:r>
              <a:rPr lang="da-DK" dirty="0" err="1"/>
              <a:t>Compare</a:t>
            </a:r>
            <a:r>
              <a:rPr lang="da-DK" dirty="0"/>
              <a:t> </a:t>
            </a:r>
            <a:r>
              <a:rPr lang="da-DK" dirty="0" err="1"/>
              <a:t>different</a:t>
            </a:r>
            <a:r>
              <a:rPr lang="da-DK" dirty="0"/>
              <a:t> tumor types </a:t>
            </a:r>
          </a:p>
          <a:p>
            <a:pPr lvl="1"/>
            <a:r>
              <a:rPr lang="da-DK" dirty="0" err="1"/>
              <a:t>Only</a:t>
            </a:r>
            <a:r>
              <a:rPr lang="da-DK" dirty="0"/>
              <a:t> </a:t>
            </a:r>
            <a:r>
              <a:rPr lang="da-DK" dirty="0" err="1"/>
              <a:t>carcinomas</a:t>
            </a:r>
            <a:r>
              <a:rPr lang="da-DK" dirty="0"/>
              <a:t> – </a:t>
            </a:r>
            <a:r>
              <a:rPr lang="da-DK" dirty="0" err="1"/>
              <a:t>maybe</a:t>
            </a:r>
            <a:r>
              <a:rPr lang="da-DK" dirty="0"/>
              <a:t> subtypes</a:t>
            </a:r>
          </a:p>
          <a:p>
            <a:r>
              <a:rPr lang="da-DK" dirty="0" err="1"/>
              <a:t>Compare</a:t>
            </a:r>
            <a:r>
              <a:rPr lang="da-DK" dirty="0"/>
              <a:t> with </a:t>
            </a:r>
            <a:r>
              <a:rPr lang="da-DK" dirty="0" err="1"/>
              <a:t>somatic</a:t>
            </a:r>
            <a:r>
              <a:rPr lang="da-DK" dirty="0"/>
              <a:t> variation </a:t>
            </a:r>
            <a:r>
              <a:rPr lang="da-DK" dirty="0" err="1"/>
              <a:t>found</a:t>
            </a:r>
            <a:r>
              <a:rPr lang="da-DK" dirty="0"/>
              <a:t> in T/N</a:t>
            </a:r>
          </a:p>
          <a:p>
            <a:r>
              <a:rPr lang="da-DK" dirty="0" err="1"/>
              <a:t>Pathway</a:t>
            </a:r>
            <a:r>
              <a:rPr lang="da-DK" dirty="0"/>
              <a:t> </a:t>
            </a:r>
            <a:r>
              <a:rPr lang="da-DK" dirty="0" err="1"/>
              <a:t>analysis</a:t>
            </a:r>
            <a:endParaRPr lang="da-DK" dirty="0"/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967867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RNAseq</a:t>
            </a:r>
            <a:r>
              <a:rPr lang="da-DK" dirty="0"/>
              <a:t> - </a:t>
            </a:r>
            <a:r>
              <a:rPr lang="da-DK" dirty="0" err="1"/>
              <a:t>Limitations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No normal sample from the same </a:t>
            </a:r>
            <a:r>
              <a:rPr lang="da-DK" dirty="0" err="1"/>
              <a:t>tissue</a:t>
            </a:r>
            <a:r>
              <a:rPr lang="da-DK" dirty="0"/>
              <a:t> for </a:t>
            </a:r>
            <a:r>
              <a:rPr lang="da-DK" dirty="0" err="1"/>
              <a:t>comparison</a:t>
            </a:r>
            <a:endParaRPr lang="da-DK" dirty="0"/>
          </a:p>
          <a:p>
            <a:r>
              <a:rPr lang="da-DK" dirty="0"/>
              <a:t>Hormonal </a:t>
            </a:r>
            <a:r>
              <a:rPr lang="da-DK" dirty="0" err="1"/>
              <a:t>influence</a:t>
            </a:r>
            <a:r>
              <a:rPr lang="da-DK" dirty="0"/>
              <a:t> at sample time</a:t>
            </a:r>
          </a:p>
          <a:p>
            <a:pPr marL="0" indent="0">
              <a:buNone/>
            </a:pPr>
            <a:r>
              <a:rPr lang="da-DK" dirty="0"/>
              <a:t>Solutions</a:t>
            </a:r>
          </a:p>
          <a:p>
            <a:r>
              <a:rPr lang="da-DK" dirty="0"/>
              <a:t>Normal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endParaRPr lang="da-DK" dirty="0"/>
          </a:p>
          <a:p>
            <a:pPr lvl="1"/>
            <a:r>
              <a:rPr lang="da-DK" dirty="0"/>
              <a:t>Same dog -&gt; </a:t>
            </a:r>
            <a:r>
              <a:rPr lang="da-DK" dirty="0" err="1"/>
              <a:t>likely</a:t>
            </a:r>
            <a:r>
              <a:rPr lang="da-DK" dirty="0"/>
              <a:t> </a:t>
            </a:r>
            <a:r>
              <a:rPr lang="da-DK" dirty="0" err="1"/>
              <a:t>no</a:t>
            </a:r>
            <a:r>
              <a:rPr lang="da-DK" dirty="0"/>
              <a:t> normal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tissue</a:t>
            </a:r>
            <a:endParaRPr lang="da-DK" dirty="0"/>
          </a:p>
          <a:p>
            <a:pPr lvl="2"/>
            <a:r>
              <a:rPr lang="da-DK" dirty="0" err="1"/>
              <a:t>Microdissection</a:t>
            </a:r>
            <a:r>
              <a:rPr lang="da-DK" dirty="0"/>
              <a:t>?</a:t>
            </a:r>
          </a:p>
          <a:p>
            <a:pPr lvl="1"/>
            <a:r>
              <a:rPr lang="da-DK" dirty="0" err="1"/>
              <a:t>Other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-&gt; panel of normal </a:t>
            </a:r>
            <a:r>
              <a:rPr lang="da-DK" dirty="0" err="1"/>
              <a:t>expression</a:t>
            </a:r>
            <a:r>
              <a:rPr lang="da-DK" dirty="0"/>
              <a:t> </a:t>
            </a:r>
          </a:p>
          <a:p>
            <a:pPr lvl="2"/>
            <a:r>
              <a:rPr lang="da-DK" dirty="0" err="1"/>
              <a:t>Ethics</a:t>
            </a:r>
            <a:r>
              <a:rPr lang="da-DK" dirty="0"/>
              <a:t> of sampling </a:t>
            </a:r>
            <a:r>
              <a:rPr lang="da-DK" dirty="0" err="1"/>
              <a:t>healthy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(</a:t>
            </a:r>
            <a:r>
              <a:rPr lang="da-DK" dirty="0" err="1"/>
              <a:t>biopsy</a:t>
            </a:r>
            <a:r>
              <a:rPr lang="da-DK" dirty="0"/>
              <a:t>/FNA)</a:t>
            </a:r>
          </a:p>
          <a:p>
            <a:pPr lvl="2"/>
            <a:r>
              <a:rPr lang="da-DK" dirty="0"/>
              <a:t>Young </a:t>
            </a:r>
            <a:r>
              <a:rPr lang="da-DK" dirty="0" err="1"/>
              <a:t>dogs</a:t>
            </a:r>
            <a:r>
              <a:rPr lang="da-DK" dirty="0"/>
              <a:t> </a:t>
            </a:r>
            <a:r>
              <a:rPr lang="da-DK" dirty="0" err="1"/>
              <a:t>probably</a:t>
            </a:r>
            <a:r>
              <a:rPr lang="da-DK" dirty="0"/>
              <a:t> </a:t>
            </a:r>
            <a:r>
              <a:rPr lang="da-DK" dirty="0" err="1"/>
              <a:t>needed</a:t>
            </a:r>
            <a:r>
              <a:rPr lang="da-DK" dirty="0"/>
              <a:t> due to hormonal </a:t>
            </a:r>
            <a:r>
              <a:rPr lang="da-DK" dirty="0" err="1"/>
              <a:t>influence</a:t>
            </a:r>
            <a:r>
              <a:rPr lang="da-DK" dirty="0"/>
              <a:t> over time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86532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1227D7-78F7-2C42-B555-0866B3E259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875" b="21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B138395-1C94-3D40-B477-F2F1AC0875C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>
              <a:alpha val="78000"/>
            </a:schemeClr>
          </a:solidFill>
          <a:effectLst>
            <a:softEdge rad="279400"/>
          </a:effectLst>
        </p:spPr>
        <p:txBody>
          <a:bodyPr/>
          <a:lstStyle/>
          <a:p>
            <a:r>
              <a:rPr lang="da-DK" dirty="0">
                <a:solidFill>
                  <a:schemeClr val="bg1"/>
                </a:solidFill>
              </a:rPr>
              <a:t>Dogs as a model for human cancers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3739D4-FED0-2C45-8BC1-BBBCCD23EF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236200" cy="4351338"/>
          </a:xfrm>
          <a:solidFill>
            <a:schemeClr val="tx1">
              <a:alpha val="76000"/>
            </a:schemeClr>
          </a:solidFill>
          <a:effectLst>
            <a:softEdge rad="279400"/>
          </a:effectLst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Pros: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Spontaneously occurring disease at a high frequency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Similar disease course, but accelerated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Share our environment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Less genetic variation than humans -&gt; smaller sample size needed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Not reliant on laboratory animals</a:t>
            </a:r>
          </a:p>
          <a:p>
            <a:r>
              <a:rPr lang="en-US" dirty="0">
                <a:solidFill>
                  <a:schemeClr val="bg1"/>
                </a:solidFill>
              </a:rPr>
              <a:t>Cons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More expensive, needs more space etc.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Slower than rodent models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More genetic variation than laboratory strains of rodents</a:t>
            </a:r>
          </a:p>
          <a:p>
            <a:pPr lvl="1"/>
            <a:r>
              <a:rPr lang="en-US" sz="2700" b="1" dirty="0">
                <a:solidFill>
                  <a:schemeClr val="bg1"/>
                </a:solidFill>
              </a:rPr>
              <a:t>Translational value diminished by different diagnostic schemes and a lack of molecular tools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970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E7A20-7B89-2B4E-B20D-766D528BC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Development of cancer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ECB2D-7550-934A-80FD-D17FE1EE9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04/06/2020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C07646-C201-EE42-B5F9-28EE807E6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67B94173-8ED0-AA46-B19F-A64455527F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212"/>
          <a:stretch/>
        </p:blipFill>
        <p:spPr bwMode="auto">
          <a:xfrm>
            <a:off x="3297248" y="1294357"/>
            <a:ext cx="5595918" cy="4961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21AD738-55FE-D24D-B3C2-8CF9F9BF9538}"/>
              </a:ext>
            </a:extLst>
          </p:cNvPr>
          <p:cNvGrpSpPr/>
          <p:nvPr/>
        </p:nvGrpSpPr>
        <p:grpSpPr>
          <a:xfrm>
            <a:off x="7473950" y="5830866"/>
            <a:ext cx="8255000" cy="849856"/>
            <a:chOff x="952500" y="6006557"/>
            <a:chExt cx="8255000" cy="849856"/>
          </a:xfrm>
        </p:grpSpPr>
        <p:sp>
          <p:nvSpPr>
            <p:cNvPr id="12" name="Text Box 3">
              <a:extLst>
                <a:ext uri="{FF2B5EF4-FFF2-40B4-BE49-F238E27FC236}">
                  <a16:creationId xmlns:a16="http://schemas.microsoft.com/office/drawing/2014/main" id="{C6BD3A8B-74CC-7F4C-97BD-1D957E1766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00" y="6477000"/>
              <a:ext cx="8255000" cy="2270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5000" rIns="90000" bIns="45000"/>
            <a:lstStyle>
              <a:lvl1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  <a:tab pos="5791200" algn="l"/>
                  <a:tab pos="6515100" algn="l"/>
                  <a:tab pos="7239000" algn="l"/>
                  <a:tab pos="79629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  <a:tab pos="5791200" algn="l"/>
                  <a:tab pos="6515100" algn="l"/>
                  <a:tab pos="7239000" algn="l"/>
                  <a:tab pos="79629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  <a:tab pos="5791200" algn="l"/>
                  <a:tab pos="6515100" algn="l"/>
                  <a:tab pos="7239000" algn="l"/>
                  <a:tab pos="79629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  <a:tab pos="5791200" algn="l"/>
                  <a:tab pos="6515100" algn="l"/>
                  <a:tab pos="7239000" algn="l"/>
                  <a:tab pos="79629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  <a:tab pos="5791200" algn="l"/>
                  <a:tab pos="6515100" algn="l"/>
                  <a:tab pos="7239000" algn="l"/>
                  <a:tab pos="79629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  <a:tab pos="5791200" algn="l"/>
                  <a:tab pos="6515100" algn="l"/>
                  <a:tab pos="7239000" algn="l"/>
                  <a:tab pos="79629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  <a:tab pos="5791200" algn="l"/>
                  <a:tab pos="6515100" algn="l"/>
                  <a:tab pos="7239000" algn="l"/>
                  <a:tab pos="79629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  <a:tab pos="5791200" algn="l"/>
                  <a:tab pos="6515100" algn="l"/>
                  <a:tab pos="7239000" algn="l"/>
                  <a:tab pos="79629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  <a:tab pos="5791200" algn="l"/>
                  <a:tab pos="6515100" algn="l"/>
                  <a:tab pos="7239000" algn="l"/>
                  <a:tab pos="79629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da-DK" sz="900" i="1">
                  <a:solidFill>
                    <a:schemeClr val="tx1"/>
                  </a:solidFill>
                </a:rPr>
                <a:t>The Lancet</a:t>
              </a:r>
              <a:r>
                <a:rPr lang="en-US" altLang="da-DK" sz="900">
                  <a:solidFill>
                    <a:schemeClr val="tx1"/>
                  </a:solidFill>
                </a:rPr>
                <a:t> 2014 383, 558-563DOI: (10.1016/S0140-6736(13)62226-6) </a:t>
              </a:r>
            </a:p>
          </p:txBody>
        </p:sp>
        <p:sp>
          <p:nvSpPr>
            <p:cNvPr id="13" name="Text Box 4">
              <a:extLst>
                <a:ext uri="{FF2B5EF4-FFF2-40B4-BE49-F238E27FC236}">
                  <a16:creationId xmlns:a16="http://schemas.microsoft.com/office/drawing/2014/main" id="{5FA049B1-0281-9746-9240-D140CE6B19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500" y="6624638"/>
              <a:ext cx="5556250" cy="2317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 anchor="ctr"/>
            <a:lstStyle>
              <a:lvl1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fontAlgn="base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  <a:tab pos="1447800" algn="l"/>
                  <a:tab pos="2171700" algn="l"/>
                  <a:tab pos="2895600" algn="l"/>
                  <a:tab pos="3619500" algn="l"/>
                  <a:tab pos="4343400" algn="l"/>
                  <a:tab pos="5067300" algn="l"/>
                </a:tabLst>
                <a:defRPr sz="140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da-DK" sz="900">
                  <a:solidFill>
                    <a:schemeClr val="tx1"/>
                  </a:solidFill>
                </a:rPr>
                <a:t>Copyright © 2014 Elsevier Ltd</a:t>
              </a:r>
              <a:r>
                <a:rPr lang="en-US" altLang="da-DK" sz="900">
                  <a:solidFill>
                    <a:schemeClr val="tx1"/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 Terms and Conditions</a:t>
              </a:r>
            </a:p>
          </p:txBody>
        </p:sp>
        <p:pic>
          <p:nvPicPr>
            <p:cNvPr id="14" name="Picture 5">
              <a:extLst>
                <a:ext uri="{FF2B5EF4-FFF2-40B4-BE49-F238E27FC236}">
                  <a16:creationId xmlns:a16="http://schemas.microsoft.com/office/drawing/2014/main" id="{75A510AA-6A85-A246-9E3B-2C46CEAAA0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5987" y="6006557"/>
              <a:ext cx="708025" cy="7937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52559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BE8EA-CE80-2341-8B2E-FC5F8B2BF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Method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0FF98-88DE-454A-A111-1C085C88E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04/06/2020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18D331-F494-DA40-A08F-3FFD11CCA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5</a:t>
            </a:fld>
            <a:endParaRPr lang="en-GB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1E5B959-E3A7-594B-8D92-59250942A141}"/>
              </a:ext>
            </a:extLst>
          </p:cNvPr>
          <p:cNvGrpSpPr/>
          <p:nvPr/>
        </p:nvGrpSpPr>
        <p:grpSpPr>
          <a:xfrm>
            <a:off x="588962" y="1485901"/>
            <a:ext cx="10746262" cy="4281743"/>
            <a:chOff x="6359841" y="3149205"/>
            <a:chExt cx="8006764" cy="296895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3E9FB50-F3C4-3E44-A3B0-D3730FB6034B}"/>
                </a:ext>
              </a:extLst>
            </p:cNvPr>
            <p:cNvGrpSpPr/>
            <p:nvPr/>
          </p:nvGrpSpPr>
          <p:grpSpPr>
            <a:xfrm>
              <a:off x="6359841" y="3149205"/>
              <a:ext cx="8006764" cy="2968959"/>
              <a:chOff x="6359841" y="3149205"/>
              <a:chExt cx="8006764" cy="2968959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4EBA1B2-C19A-7849-B1FC-546BE0EC56F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359841" y="3149205"/>
                <a:ext cx="8006764" cy="2968959"/>
                <a:chOff x="10183019" y="4125431"/>
                <a:chExt cx="5371072" cy="2222368"/>
              </a:xfrm>
            </p:grpSpPr>
            <p:pic>
              <p:nvPicPr>
                <p:cNvPr id="6" name="Picture 5">
                  <a:extLst>
                    <a:ext uri="{FF2B5EF4-FFF2-40B4-BE49-F238E27FC236}">
                      <a16:creationId xmlns:a16="http://schemas.microsoft.com/office/drawing/2014/main" id="{64D5FD69-8185-3E4C-A4E3-1ED295F091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0183019" y="4125431"/>
                  <a:ext cx="3576211" cy="2121827"/>
                </a:xfrm>
                <a:prstGeom prst="rect">
                  <a:avLst/>
                </a:prstGeom>
              </p:spPr>
            </p:pic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2D53E36C-44E0-AE45-87DE-FE177D0A2BD7}"/>
                    </a:ext>
                  </a:extLst>
                </p:cNvPr>
                <p:cNvSpPr txBox="1"/>
                <p:nvPr/>
              </p:nvSpPr>
              <p:spPr>
                <a:xfrm>
                  <a:off x="10183019" y="6235977"/>
                  <a:ext cx="5371072" cy="11182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45719" tIns="45719" rIns="45719" bIns="45719" numCol="1" spcCol="38100" rtlCol="0" anchor="t">
                  <a:spAutoFit/>
                </a:bodyPr>
                <a:lstStyle/>
                <a:p>
                  <a:r>
                    <a:rPr kumimoji="0" lang="da-DK" sz="800" b="0" i="0" u="none" strike="noStrike" cap="none" spc="0" normalizeH="0" baseline="0" err="1">
                      <a:ln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Verdana"/>
                    </a:rPr>
                    <a:t>Edited</a:t>
                  </a:r>
                  <a:r>
                    <a:rPr kumimoji="0" lang="da-DK" sz="800" b="0" i="0" u="none" strike="noStrike" cap="none" spc="0" normalizeH="0" baseline="0">
                      <a:ln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Verdana"/>
                    </a:rPr>
                    <a:t> from </a:t>
                  </a:r>
                  <a:r>
                    <a:rPr kumimoji="0" lang="da-DK" sz="800" b="0" i="0" u="none" strike="noStrike" cap="none" spc="0" normalizeH="0" baseline="0" err="1">
                      <a:ln>
                        <a:noFill/>
                      </a:ln>
                      <a:solidFill>
                        <a:schemeClr val="bg1">
                          <a:lumMod val="65000"/>
                        </a:schemeClr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Verdana"/>
                    </a:rPr>
                    <a:t>publicdomainpictures</a:t>
                  </a:r>
                  <a:r>
                    <a:rPr lang="da-DK" sz="800">
                      <a:solidFill>
                        <a:schemeClr val="bg1">
                          <a:lumMod val="65000"/>
                        </a:schemeClr>
                      </a:solidFill>
                    </a:rPr>
                    <a:t> and http://</a:t>
                  </a:r>
                  <a:r>
                    <a:rPr lang="da-DK" sz="800" err="1">
                      <a:solidFill>
                        <a:schemeClr val="bg1">
                          <a:lumMod val="65000"/>
                        </a:schemeClr>
                      </a:solidFill>
                    </a:rPr>
                    <a:t>clinchem.aaccjnls.org</a:t>
                  </a:r>
                  <a:r>
                    <a:rPr lang="da-DK" sz="800">
                      <a:solidFill>
                        <a:schemeClr val="bg1">
                          <a:lumMod val="65000"/>
                        </a:schemeClr>
                      </a:solidFill>
                    </a:rPr>
                    <a:t>/</a:t>
                  </a:r>
                  <a:r>
                    <a:rPr lang="da-DK" sz="800" err="1">
                      <a:solidFill>
                        <a:schemeClr val="bg1">
                          <a:lumMod val="65000"/>
                        </a:schemeClr>
                      </a:solidFill>
                    </a:rPr>
                    <a:t>content</a:t>
                  </a:r>
                  <a:r>
                    <a:rPr lang="da-DK" sz="800">
                      <a:solidFill>
                        <a:schemeClr val="bg1">
                          <a:lumMod val="65000"/>
                        </a:schemeClr>
                      </a:solidFill>
                    </a:rPr>
                    <a:t>/59/1/127</a:t>
                  </a:r>
                  <a:endParaRPr kumimoji="0" lang="da-DK" sz="800" b="0" i="0" u="none" strike="noStrike" cap="none" spc="0" normalizeH="0" baseline="0">
                    <a:ln>
                      <a:noFill/>
                    </a:ln>
                    <a:solidFill>
                      <a:schemeClr val="bg1">
                        <a:lumMod val="65000"/>
                      </a:schemeClr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Verdana"/>
                  </a:endParaRPr>
                </a:p>
              </p:txBody>
            </p:sp>
          </p:grp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041480-D636-014E-A870-C0C4BA9CC375}"/>
                  </a:ext>
                </a:extLst>
              </p:cNvPr>
              <p:cNvSpPr txBox="1"/>
              <p:nvPr/>
            </p:nvSpPr>
            <p:spPr>
              <a:xfrm>
                <a:off x="11410570" y="3621417"/>
                <a:ext cx="2314937" cy="320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a-DK" sz="2400"/>
                  <a:t>Tumor mutations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180022F-A090-884C-9E88-4AFE4898E3BF}"/>
                  </a:ext>
                </a:extLst>
              </p:cNvPr>
              <p:cNvSpPr txBox="1"/>
              <p:nvPr/>
            </p:nvSpPr>
            <p:spPr>
              <a:xfrm>
                <a:off x="11410570" y="4448020"/>
                <a:ext cx="2042932" cy="320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a-DK" sz="2400" err="1"/>
                  <a:t>Genetic</a:t>
                </a:r>
                <a:r>
                  <a:rPr lang="da-DK" sz="2400"/>
                  <a:t> variation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DD9BD62E-885E-DF40-BDF6-4FBE9E939E55}"/>
                  </a:ext>
                </a:extLst>
              </p:cNvPr>
              <p:cNvCxnSpPr>
                <a:cxnSpLocks/>
                <a:stCxn id="9" idx="1"/>
              </p:cNvCxnSpPr>
              <p:nvPr/>
            </p:nvCxnSpPr>
            <p:spPr>
              <a:xfrm flipH="1" flipV="1">
                <a:off x="10561899" y="3744411"/>
                <a:ext cx="848671" cy="3706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F9756974-7009-A342-951E-10E3760BACA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376704" y="4682435"/>
                <a:ext cx="1033866" cy="12435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2FA0BA9-B96D-7D4F-854F-3CADBA70B7CF}"/>
                </a:ext>
              </a:extLst>
            </p:cNvPr>
            <p:cNvGrpSpPr/>
            <p:nvPr/>
          </p:nvGrpSpPr>
          <p:grpSpPr>
            <a:xfrm>
              <a:off x="10329111" y="3781477"/>
              <a:ext cx="227648" cy="986662"/>
              <a:chOff x="10329111" y="3781477"/>
              <a:chExt cx="227648" cy="986662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8EEC047B-B2E3-E246-AD79-12A72D180A90}"/>
                  </a:ext>
                </a:extLst>
              </p:cNvPr>
              <p:cNvSpPr/>
              <p:nvPr/>
            </p:nvSpPr>
            <p:spPr>
              <a:xfrm>
                <a:off x="10329111" y="3781477"/>
                <a:ext cx="67386" cy="986662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0206772-0677-9F4A-9E0A-6A09637A5B98}"/>
                  </a:ext>
                </a:extLst>
              </p:cNvPr>
              <p:cNvSpPr/>
              <p:nvPr/>
            </p:nvSpPr>
            <p:spPr>
              <a:xfrm>
                <a:off x="10486017" y="3781477"/>
                <a:ext cx="70742" cy="482839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a-DK"/>
              </a:p>
            </p:txBody>
          </p: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033A93D-39D2-344A-AEF7-5132FF338D06}"/>
              </a:ext>
            </a:extLst>
          </p:cNvPr>
          <p:cNvSpPr txBox="1"/>
          <p:nvPr/>
        </p:nvSpPr>
        <p:spPr>
          <a:xfrm>
            <a:off x="5605153" y="4304355"/>
            <a:ext cx="61514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2400" b="1"/>
              <a:t>Mutations in tumor – </a:t>
            </a:r>
            <a:r>
              <a:rPr lang="da-DK" sz="2400" b="1" err="1"/>
              <a:t>individual</a:t>
            </a:r>
            <a:r>
              <a:rPr lang="da-DK" sz="2400" b="1"/>
              <a:t> variation = </a:t>
            </a:r>
          </a:p>
          <a:p>
            <a:pPr algn="ctr"/>
            <a:r>
              <a:rPr lang="da-DK" sz="2400" b="1" err="1"/>
              <a:t>Somatic</a:t>
            </a:r>
            <a:r>
              <a:rPr lang="da-DK" sz="2400" b="1"/>
              <a:t> mutations </a:t>
            </a:r>
          </a:p>
          <a:p>
            <a:pPr algn="ctr"/>
            <a:endParaRPr lang="da-DK" sz="2400" b="1"/>
          </a:p>
        </p:txBody>
      </p:sp>
    </p:spTree>
    <p:extLst>
      <p:ext uri="{BB962C8B-B14F-4D97-AF65-F5344CB8AC3E}">
        <p14:creationId xmlns:p14="http://schemas.microsoft.com/office/powerpoint/2010/main" val="1610979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6B7C5-54EC-F84F-B564-BE14B9205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Background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69D47-8E0A-6B4B-A0FE-04FA7271B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04/06/2020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E9E0BE-203E-B841-815B-7CD5D277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6</a:t>
            </a:fld>
            <a:endParaRPr lang="en-GB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686FE4C-3ED7-5F4D-9EAF-AB4A1C278543}"/>
              </a:ext>
            </a:extLst>
          </p:cNvPr>
          <p:cNvGrpSpPr/>
          <p:nvPr/>
        </p:nvGrpSpPr>
        <p:grpSpPr>
          <a:xfrm>
            <a:off x="542196" y="3465143"/>
            <a:ext cx="6276376" cy="402615"/>
            <a:chOff x="735232" y="4906852"/>
            <a:chExt cx="6276376" cy="40261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9C84311-6526-574F-9928-91CF6D72100B}"/>
                </a:ext>
              </a:extLst>
            </p:cNvPr>
            <p:cNvSpPr txBox="1"/>
            <p:nvPr/>
          </p:nvSpPr>
          <p:spPr>
            <a:xfrm>
              <a:off x="5013945" y="4906852"/>
              <a:ext cx="1997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 err="1"/>
                <a:t>Mammary</a:t>
              </a:r>
              <a:r>
                <a:rPr lang="da-DK"/>
                <a:t> tumors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F4B9213-110C-494D-93C7-099464CF502B}"/>
                </a:ext>
              </a:extLst>
            </p:cNvPr>
            <p:cNvSpPr txBox="1"/>
            <p:nvPr/>
          </p:nvSpPr>
          <p:spPr>
            <a:xfrm>
              <a:off x="3185612" y="4940135"/>
              <a:ext cx="1321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 err="1"/>
                <a:t>Lymphoma</a:t>
              </a:r>
              <a:endParaRPr lang="da-DK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A1DB0F8-E80B-BD46-BD23-F8871DAEC420}"/>
                </a:ext>
              </a:extLst>
            </p:cNvPr>
            <p:cNvSpPr txBox="1"/>
            <p:nvPr/>
          </p:nvSpPr>
          <p:spPr>
            <a:xfrm>
              <a:off x="735232" y="4906852"/>
              <a:ext cx="16433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a-DK" err="1"/>
                <a:t>Osteosarcoma</a:t>
              </a:r>
              <a:endParaRPr lang="da-DK"/>
            </a:p>
          </p:txBody>
        </p:sp>
      </p:grpSp>
      <p:sp>
        <p:nvSpPr>
          <p:cNvPr id="24" name="Bent Arrow 23">
            <a:extLst>
              <a:ext uri="{FF2B5EF4-FFF2-40B4-BE49-F238E27FC236}">
                <a16:creationId xmlns:a16="http://schemas.microsoft.com/office/drawing/2014/main" id="{6DC0BB0E-0085-794D-9723-3DF983A1F8B5}"/>
              </a:ext>
            </a:extLst>
          </p:cNvPr>
          <p:cNvSpPr/>
          <p:nvPr/>
        </p:nvSpPr>
        <p:spPr>
          <a:xfrm rot="10800000" flipH="1">
            <a:off x="1460665" y="4036712"/>
            <a:ext cx="7509480" cy="1686296"/>
          </a:xfrm>
          <a:prstGeom prst="bentArrow">
            <a:avLst>
              <a:gd name="adj1" fmla="val 25001"/>
              <a:gd name="adj2" fmla="val 25000"/>
              <a:gd name="adj3" fmla="val 25000"/>
              <a:gd name="adj4" fmla="val 87148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schemeClr val="tx1"/>
              </a:solidFill>
            </a:endParaRPr>
          </a:p>
        </p:txBody>
      </p:sp>
      <p:sp>
        <p:nvSpPr>
          <p:cNvPr id="25" name="Bent Arrow 24">
            <a:extLst>
              <a:ext uri="{FF2B5EF4-FFF2-40B4-BE49-F238E27FC236}">
                <a16:creationId xmlns:a16="http://schemas.microsoft.com/office/drawing/2014/main" id="{F8495071-3B25-9946-A429-8B1CE2C853CD}"/>
              </a:ext>
            </a:extLst>
          </p:cNvPr>
          <p:cNvSpPr/>
          <p:nvPr/>
        </p:nvSpPr>
        <p:spPr>
          <a:xfrm rot="10800000" flipH="1">
            <a:off x="3574474" y="4026633"/>
            <a:ext cx="5395671" cy="1686296"/>
          </a:xfrm>
          <a:prstGeom prst="bentArrow">
            <a:avLst>
              <a:gd name="adj1" fmla="val 25000"/>
              <a:gd name="adj2" fmla="val 24648"/>
              <a:gd name="adj3" fmla="val 25000"/>
              <a:gd name="adj4" fmla="val 87500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schemeClr val="tx1"/>
              </a:solidFill>
            </a:endParaRPr>
          </a:p>
        </p:txBody>
      </p:sp>
      <p:sp>
        <p:nvSpPr>
          <p:cNvPr id="26" name="Bent Arrow 25">
            <a:extLst>
              <a:ext uri="{FF2B5EF4-FFF2-40B4-BE49-F238E27FC236}">
                <a16:creationId xmlns:a16="http://schemas.microsoft.com/office/drawing/2014/main" id="{E40BE46D-170A-6E4A-97DC-CE29861A30F6}"/>
              </a:ext>
            </a:extLst>
          </p:cNvPr>
          <p:cNvSpPr/>
          <p:nvPr/>
        </p:nvSpPr>
        <p:spPr>
          <a:xfrm rot="10800000" flipH="1">
            <a:off x="5450774" y="3993349"/>
            <a:ext cx="3519371" cy="1739735"/>
          </a:xfrm>
          <a:prstGeom prst="bentArrow">
            <a:avLst>
              <a:gd name="adj1" fmla="val 25000"/>
              <a:gd name="adj2" fmla="val 26466"/>
              <a:gd name="adj3" fmla="val 25000"/>
              <a:gd name="adj4" fmla="val 87500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schemeClr val="tx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FB45AB8-28AF-B74D-8B7E-36178078963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100000" contrast="-100000"/>
          </a:blip>
          <a:stretch>
            <a:fillRect/>
          </a:stretch>
        </p:blipFill>
        <p:spPr>
          <a:xfrm>
            <a:off x="168820" y="1232909"/>
            <a:ext cx="6160728" cy="2227818"/>
          </a:xfrm>
          <a:prstGeom prst="rect">
            <a:avLst/>
          </a:prstGeom>
        </p:spPr>
      </p:pic>
      <p:pic>
        <p:nvPicPr>
          <p:cNvPr id="31" name="Graphic 30">
            <a:extLst>
              <a:ext uri="{FF2B5EF4-FFF2-40B4-BE49-F238E27FC236}">
                <a16:creationId xmlns:a16="http://schemas.microsoft.com/office/drawing/2014/main" id="{C62BDE88-5528-4B4A-8139-81FE5C204C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03782" y="3511470"/>
            <a:ext cx="2760616" cy="2788361"/>
          </a:xfrm>
          <a:prstGeom prst="rect">
            <a:avLst/>
          </a:prstGeom>
        </p:spPr>
      </p:pic>
      <p:sp>
        <p:nvSpPr>
          <p:cNvPr id="36" name="16-Point Star 35">
            <a:extLst>
              <a:ext uri="{FF2B5EF4-FFF2-40B4-BE49-F238E27FC236}">
                <a16:creationId xmlns:a16="http://schemas.microsoft.com/office/drawing/2014/main" id="{6F303CF9-A0F6-7C4E-A8EA-7D4979DA1971}"/>
              </a:ext>
            </a:extLst>
          </p:cNvPr>
          <p:cNvSpPr/>
          <p:nvPr/>
        </p:nvSpPr>
        <p:spPr>
          <a:xfrm>
            <a:off x="7374577" y="1389801"/>
            <a:ext cx="3621973" cy="1465183"/>
          </a:xfrm>
          <a:prstGeom prst="star16">
            <a:avLst/>
          </a:prstGeom>
          <a:solidFill>
            <a:schemeClr val="accent4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err="1"/>
              <a:t>Improve</a:t>
            </a:r>
            <a:r>
              <a:rPr lang="da-DK" b="1"/>
              <a:t> </a:t>
            </a:r>
            <a:r>
              <a:rPr lang="da-DK" b="1" err="1"/>
              <a:t>understanding</a:t>
            </a:r>
            <a:r>
              <a:rPr lang="da-DK" b="1"/>
              <a:t> of cancer</a:t>
            </a:r>
          </a:p>
        </p:txBody>
      </p:sp>
    </p:spTree>
    <p:extLst>
      <p:ext uri="{BB962C8B-B14F-4D97-AF65-F5344CB8AC3E}">
        <p14:creationId xmlns:p14="http://schemas.microsoft.com/office/powerpoint/2010/main" val="397498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FD2625-E682-B441-9DA7-575654F3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Research </a:t>
            </a:r>
            <a:r>
              <a:rPr lang="da-DK" dirty="0" err="1"/>
              <a:t>questions</a:t>
            </a:r>
            <a:endParaRPr lang="da-DK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038909-98F6-9F45-B020-8522D46B8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da-DK" dirty="0"/>
              <a:t>Tumor/normal</a:t>
            </a:r>
          </a:p>
          <a:p>
            <a:r>
              <a:rPr lang="da-DK" dirty="0" err="1"/>
              <a:t>Which</a:t>
            </a:r>
            <a:r>
              <a:rPr lang="da-DK" dirty="0"/>
              <a:t> </a:t>
            </a:r>
            <a:r>
              <a:rPr lang="da-DK" dirty="0" err="1"/>
              <a:t>somatic</a:t>
            </a:r>
            <a:r>
              <a:rPr lang="da-DK" dirty="0"/>
              <a:t> mutations </a:t>
            </a:r>
            <a:r>
              <a:rPr lang="da-DK" dirty="0" err="1"/>
              <a:t>are</a:t>
            </a:r>
            <a:r>
              <a:rPr lang="da-DK" dirty="0"/>
              <a:t> present in the </a:t>
            </a:r>
            <a:r>
              <a:rPr lang="da-DK" dirty="0" err="1"/>
              <a:t>malignant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tumors?</a:t>
            </a:r>
          </a:p>
          <a:p>
            <a:pPr marL="0" indent="0">
              <a:buNone/>
            </a:pPr>
            <a:r>
              <a:rPr lang="da-DK" dirty="0" err="1"/>
              <a:t>ctDNA</a:t>
            </a:r>
            <a:endParaRPr lang="da-DK" dirty="0"/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present in </a:t>
            </a:r>
            <a:r>
              <a:rPr lang="da-DK" dirty="0" err="1"/>
              <a:t>liquid</a:t>
            </a:r>
            <a:r>
              <a:rPr lang="da-DK" dirty="0"/>
              <a:t> </a:t>
            </a:r>
            <a:r>
              <a:rPr lang="da-DK" dirty="0" err="1"/>
              <a:t>biopsies</a:t>
            </a:r>
            <a:r>
              <a:rPr lang="da-DK" dirty="0"/>
              <a:t> from </a:t>
            </a:r>
            <a:r>
              <a:rPr lang="da-DK" dirty="0" err="1"/>
              <a:t>canine</a:t>
            </a:r>
            <a:r>
              <a:rPr lang="da-DK" dirty="0"/>
              <a:t> patients?</a:t>
            </a:r>
          </a:p>
          <a:p>
            <a:r>
              <a:rPr lang="da-DK" dirty="0"/>
              <a:t>Is </a:t>
            </a:r>
            <a:r>
              <a:rPr lang="da-DK" dirty="0" err="1"/>
              <a:t>ctDNA</a:t>
            </a:r>
            <a:r>
              <a:rPr lang="da-DK" dirty="0"/>
              <a:t> </a:t>
            </a:r>
            <a:r>
              <a:rPr lang="da-DK" dirty="0" err="1"/>
              <a:t>detectable</a:t>
            </a:r>
            <a:r>
              <a:rPr lang="da-DK" dirty="0"/>
              <a:t> </a:t>
            </a:r>
            <a:r>
              <a:rPr lang="da-DK" dirty="0" err="1"/>
              <a:t>before</a:t>
            </a:r>
            <a:r>
              <a:rPr lang="da-DK" dirty="0"/>
              <a:t> </a:t>
            </a:r>
            <a:r>
              <a:rPr lang="da-DK" dirty="0" err="1"/>
              <a:t>relapse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proven</a:t>
            </a:r>
            <a:r>
              <a:rPr lang="da-DK" dirty="0"/>
              <a:t> by </a:t>
            </a:r>
            <a:r>
              <a:rPr lang="da-DK" dirty="0" err="1"/>
              <a:t>usual</a:t>
            </a:r>
            <a:r>
              <a:rPr lang="da-DK" dirty="0"/>
              <a:t> </a:t>
            </a:r>
            <a:r>
              <a:rPr lang="da-DK" dirty="0" err="1"/>
              <a:t>modalities</a:t>
            </a:r>
            <a:r>
              <a:rPr lang="da-DK" dirty="0"/>
              <a:t>?</a:t>
            </a:r>
          </a:p>
          <a:p>
            <a:pPr marL="0" indent="0">
              <a:buNone/>
            </a:pPr>
            <a:r>
              <a:rPr lang="da-DK" dirty="0"/>
              <a:t>RNA </a:t>
            </a:r>
            <a:r>
              <a:rPr lang="da-DK" dirty="0" err="1"/>
              <a:t>seq</a:t>
            </a:r>
            <a:r>
              <a:rPr lang="da-DK" dirty="0"/>
              <a:t>	</a:t>
            </a:r>
          </a:p>
          <a:p>
            <a:r>
              <a:rPr lang="da-DK" dirty="0" err="1"/>
              <a:t>Description</a:t>
            </a:r>
            <a:r>
              <a:rPr lang="da-DK" dirty="0"/>
              <a:t> of the </a:t>
            </a:r>
            <a:r>
              <a:rPr lang="da-DK" dirty="0" err="1"/>
              <a:t>transcriptome</a:t>
            </a:r>
            <a:r>
              <a:rPr lang="da-DK" dirty="0"/>
              <a:t> (</a:t>
            </a:r>
            <a:r>
              <a:rPr lang="da-DK" dirty="0" err="1"/>
              <a:t>splice</a:t>
            </a:r>
            <a:r>
              <a:rPr lang="da-DK" dirty="0"/>
              <a:t> variants, fusions etc.)</a:t>
            </a:r>
          </a:p>
          <a:p>
            <a:r>
              <a:rPr lang="da-DK" dirty="0" err="1"/>
              <a:t>Quantification</a:t>
            </a:r>
            <a:r>
              <a:rPr lang="da-DK" dirty="0"/>
              <a:t> of gene </a:t>
            </a:r>
            <a:r>
              <a:rPr lang="da-DK" dirty="0" err="1"/>
              <a:t>expression</a:t>
            </a:r>
            <a:r>
              <a:rPr lang="da-DK" dirty="0"/>
              <a:t> 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71700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C5258-AB8C-0C4F-90E5-BFB7878E4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Research </a:t>
            </a:r>
            <a:r>
              <a:rPr lang="da-DK" dirty="0" err="1"/>
              <a:t>questions</a:t>
            </a:r>
            <a:r>
              <a:rPr lang="da-DK" dirty="0"/>
              <a:t> - Tumor/normal </a:t>
            </a:r>
            <a:r>
              <a:rPr lang="da-DK" dirty="0" err="1"/>
              <a:t>study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3C39E-F464-1040-8DF5-C7FBC87CDA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601" cy="4351338"/>
          </a:xfrm>
        </p:spPr>
        <p:txBody>
          <a:bodyPr/>
          <a:lstStyle/>
          <a:p>
            <a:pPr marL="0" indent="0">
              <a:buNone/>
            </a:pPr>
            <a:r>
              <a:rPr lang="da-DK" dirty="0" err="1"/>
              <a:t>Improving</a:t>
            </a:r>
            <a:r>
              <a:rPr lang="da-DK" dirty="0"/>
              <a:t> the </a:t>
            </a:r>
            <a:r>
              <a:rPr lang="da-DK" dirty="0" err="1"/>
              <a:t>molecular</a:t>
            </a:r>
            <a:r>
              <a:rPr lang="da-DK" dirty="0"/>
              <a:t> </a:t>
            </a:r>
            <a:r>
              <a:rPr lang="da-DK" dirty="0" err="1"/>
              <a:t>understanding</a:t>
            </a:r>
            <a:r>
              <a:rPr lang="da-DK" dirty="0"/>
              <a:t> of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r>
              <a:rPr lang="da-DK" dirty="0"/>
              <a:t>Look for </a:t>
            </a:r>
            <a:r>
              <a:rPr lang="da-DK" dirty="0" err="1"/>
              <a:t>somatic</a:t>
            </a:r>
            <a:r>
              <a:rPr lang="da-DK" dirty="0"/>
              <a:t> mutations in </a:t>
            </a:r>
            <a:r>
              <a:rPr lang="da-DK" dirty="0" err="1"/>
              <a:t>canine</a:t>
            </a:r>
            <a:r>
              <a:rPr lang="da-DK" dirty="0"/>
              <a:t> </a:t>
            </a:r>
            <a:r>
              <a:rPr lang="da-DK" dirty="0" err="1"/>
              <a:t>mammary</a:t>
            </a:r>
            <a:r>
              <a:rPr lang="da-DK" dirty="0"/>
              <a:t> </a:t>
            </a:r>
            <a:r>
              <a:rPr lang="da-DK" dirty="0" err="1"/>
              <a:t>carcinomas</a:t>
            </a:r>
            <a:endParaRPr lang="da-DK" dirty="0"/>
          </a:p>
          <a:p>
            <a:pPr lvl="1"/>
            <a:r>
              <a:rPr lang="da-DK" dirty="0" err="1"/>
              <a:t>Known</a:t>
            </a:r>
            <a:r>
              <a:rPr lang="da-DK" dirty="0"/>
              <a:t> </a:t>
            </a:r>
            <a:r>
              <a:rPr lang="da-DK" dirty="0" err="1"/>
              <a:t>oncogenes</a:t>
            </a:r>
            <a:r>
              <a:rPr lang="da-DK" dirty="0"/>
              <a:t> </a:t>
            </a:r>
          </a:p>
          <a:p>
            <a:pPr lvl="1"/>
            <a:r>
              <a:rPr lang="da-DK" dirty="0" err="1"/>
              <a:t>Known</a:t>
            </a:r>
            <a:r>
              <a:rPr lang="da-DK" dirty="0"/>
              <a:t> tumor-</a:t>
            </a:r>
            <a:r>
              <a:rPr lang="da-DK" dirty="0" err="1"/>
              <a:t>suppressor</a:t>
            </a:r>
            <a:r>
              <a:rPr lang="da-DK" dirty="0"/>
              <a:t> genes</a:t>
            </a:r>
          </a:p>
          <a:p>
            <a:pPr lvl="1"/>
            <a:r>
              <a:rPr lang="da-DK" dirty="0" err="1"/>
              <a:t>Regulatory</a:t>
            </a:r>
            <a:r>
              <a:rPr lang="da-DK" dirty="0"/>
              <a:t> </a:t>
            </a:r>
            <a:r>
              <a:rPr lang="da-DK" dirty="0" err="1"/>
              <a:t>areas</a:t>
            </a:r>
            <a:endParaRPr lang="da-DK" dirty="0"/>
          </a:p>
          <a:p>
            <a:r>
              <a:rPr lang="da-DK" dirty="0" err="1"/>
              <a:t>Correlate</a:t>
            </a:r>
            <a:r>
              <a:rPr lang="da-DK" dirty="0"/>
              <a:t> to </a:t>
            </a:r>
            <a:r>
              <a:rPr lang="da-DK" dirty="0" err="1"/>
              <a:t>clinical</a:t>
            </a:r>
            <a:r>
              <a:rPr lang="da-DK" dirty="0"/>
              <a:t> </a:t>
            </a:r>
            <a:r>
              <a:rPr lang="da-DK" dirty="0" err="1"/>
              <a:t>phenotype</a:t>
            </a:r>
            <a:endParaRPr lang="da-DK" dirty="0"/>
          </a:p>
          <a:p>
            <a:r>
              <a:rPr lang="da-DK" dirty="0" err="1"/>
              <a:t>Compare</a:t>
            </a:r>
            <a:r>
              <a:rPr lang="da-DK" dirty="0"/>
              <a:t> with mutations in human cancers</a:t>
            </a:r>
          </a:p>
          <a:p>
            <a:pPr lvl="1"/>
            <a:r>
              <a:rPr lang="da-DK" dirty="0" err="1"/>
              <a:t>Improving</a:t>
            </a:r>
            <a:r>
              <a:rPr lang="da-DK" dirty="0"/>
              <a:t> </a:t>
            </a:r>
            <a:r>
              <a:rPr lang="da-DK" dirty="0" err="1"/>
              <a:t>dogs</a:t>
            </a:r>
            <a:r>
              <a:rPr lang="da-DK" dirty="0"/>
              <a:t> as a model for human cancer</a:t>
            </a:r>
          </a:p>
          <a:p>
            <a:pPr marL="0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52326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C2AF5-C3D0-414F-924F-1F589703E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Study</a:t>
            </a:r>
            <a:r>
              <a:rPr lang="da-DK" dirty="0"/>
              <a:t> design – Sample Processing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6BB102-F258-6A4C-A36A-35979FBFF494}"/>
              </a:ext>
            </a:extLst>
          </p:cNvPr>
          <p:cNvSpPr/>
          <p:nvPr/>
        </p:nvSpPr>
        <p:spPr>
          <a:xfrm>
            <a:off x="635000" y="3464321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Tumor sample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6E7CCE-E570-D740-858F-FE2BD1E9100F}"/>
              </a:ext>
            </a:extLst>
          </p:cNvPr>
          <p:cNvSpPr/>
          <p:nvPr/>
        </p:nvSpPr>
        <p:spPr>
          <a:xfrm>
            <a:off x="635000" y="1823243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Normal sample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C83231-C047-4547-A168-52408B55066E}"/>
              </a:ext>
            </a:extLst>
          </p:cNvPr>
          <p:cNvSpPr/>
          <p:nvPr/>
        </p:nvSpPr>
        <p:spPr>
          <a:xfrm>
            <a:off x="635000" y="5206999"/>
            <a:ext cx="1701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2800" dirty="0"/>
              <a:t>Cell-</a:t>
            </a:r>
            <a:r>
              <a:rPr lang="da-DK" sz="2800" dirty="0" err="1"/>
              <a:t>free</a:t>
            </a:r>
            <a:r>
              <a:rPr lang="da-DK" sz="2800" dirty="0"/>
              <a:t> plasma sample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5E3E51-56D0-DF4C-A5EE-85B7BA719D8B}"/>
              </a:ext>
            </a:extLst>
          </p:cNvPr>
          <p:cNvCxnSpPr>
            <a:cxnSpLocks/>
          </p:cNvCxnSpPr>
          <p:nvPr/>
        </p:nvCxnSpPr>
        <p:spPr>
          <a:xfrm flipV="1">
            <a:off x="2449562" y="4035821"/>
            <a:ext cx="478375" cy="10921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A93A90-0BFA-6740-A954-78BA66A03AE6}"/>
              </a:ext>
            </a:extLst>
          </p:cNvPr>
          <p:cNvCxnSpPr>
            <a:cxnSpLocks/>
          </p:cNvCxnSpPr>
          <p:nvPr/>
        </p:nvCxnSpPr>
        <p:spPr>
          <a:xfrm>
            <a:off x="2449562" y="2392436"/>
            <a:ext cx="478375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0E57C1D-55DE-1042-B67D-C49E946EA8B4}"/>
              </a:ext>
            </a:extLst>
          </p:cNvPr>
          <p:cNvSpPr txBox="1"/>
          <p:nvPr/>
        </p:nvSpPr>
        <p:spPr>
          <a:xfrm>
            <a:off x="3025147" y="2071905"/>
            <a:ext cx="4287946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/>
              <a:t>WGS </a:t>
            </a:r>
            <a:r>
              <a:rPr lang="da-DK" sz="2800" dirty="0" err="1"/>
              <a:t>sequencing</a:t>
            </a:r>
            <a:r>
              <a:rPr lang="da-DK" sz="2800" dirty="0"/>
              <a:t> at ~20X</a:t>
            </a:r>
          </a:p>
          <a:p>
            <a:endParaRPr lang="da-DK" sz="2000" dirty="0"/>
          </a:p>
          <a:p>
            <a:endParaRPr lang="da-DK" sz="2400" dirty="0"/>
          </a:p>
          <a:p>
            <a:endParaRPr lang="da-DK" dirty="0"/>
          </a:p>
          <a:p>
            <a:endParaRPr lang="da-DK" sz="1000" dirty="0"/>
          </a:p>
          <a:p>
            <a:r>
              <a:rPr lang="da-DK" sz="2800" dirty="0"/>
              <a:t>WGS </a:t>
            </a:r>
            <a:r>
              <a:rPr lang="da-DK" sz="2800" dirty="0" err="1"/>
              <a:t>sequencing</a:t>
            </a:r>
            <a:r>
              <a:rPr lang="da-DK" sz="2800" dirty="0"/>
              <a:t> at ~60 X</a:t>
            </a:r>
          </a:p>
          <a:p>
            <a:endParaRPr lang="da-DK" sz="1000" dirty="0"/>
          </a:p>
          <a:p>
            <a:r>
              <a:rPr lang="da-DK" sz="2800" dirty="0"/>
              <a:t>RNA </a:t>
            </a:r>
            <a:r>
              <a:rPr lang="da-DK" sz="2800" dirty="0" err="1"/>
              <a:t>sequencing</a:t>
            </a:r>
            <a:endParaRPr lang="da-DK" sz="2800" dirty="0"/>
          </a:p>
          <a:p>
            <a:endParaRPr lang="da-DK" sz="2800" dirty="0"/>
          </a:p>
          <a:p>
            <a:endParaRPr lang="da-DK" sz="1000" dirty="0"/>
          </a:p>
          <a:p>
            <a:endParaRPr lang="da-DK" sz="1000" dirty="0"/>
          </a:p>
          <a:p>
            <a:r>
              <a:rPr lang="da-DK" sz="2800" dirty="0"/>
              <a:t>Low </a:t>
            </a:r>
            <a:r>
              <a:rPr lang="da-DK" sz="2800" dirty="0" err="1"/>
              <a:t>coverage</a:t>
            </a:r>
            <a:r>
              <a:rPr lang="da-DK" sz="2800" dirty="0"/>
              <a:t> WGS screening for tumor mutations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300514E-6DBF-514C-A179-235A1868C2EC}"/>
              </a:ext>
            </a:extLst>
          </p:cNvPr>
          <p:cNvCxnSpPr>
            <a:cxnSpLocks/>
          </p:cNvCxnSpPr>
          <p:nvPr/>
        </p:nvCxnSpPr>
        <p:spPr>
          <a:xfrm flipV="1">
            <a:off x="6022541" y="5806090"/>
            <a:ext cx="897239" cy="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9B91731-7619-6345-AF56-C4AD3BE6884A}"/>
              </a:ext>
            </a:extLst>
          </p:cNvPr>
          <p:cNvSpPr txBox="1"/>
          <p:nvPr/>
        </p:nvSpPr>
        <p:spPr>
          <a:xfrm>
            <a:off x="7532923" y="5329037"/>
            <a:ext cx="3611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/>
              <a:t>High </a:t>
            </a:r>
            <a:r>
              <a:rPr lang="da-DK" sz="2800" dirty="0" err="1"/>
              <a:t>coverage</a:t>
            </a:r>
            <a:r>
              <a:rPr lang="da-DK" sz="2800" dirty="0"/>
              <a:t> WGS</a:t>
            </a:r>
          </a:p>
          <a:p>
            <a:r>
              <a:rPr lang="da-DK" sz="2800" dirty="0"/>
              <a:t>(</a:t>
            </a:r>
            <a:r>
              <a:rPr lang="da-DK" sz="2800" dirty="0" err="1"/>
              <a:t>Confirm</a:t>
            </a:r>
            <a:r>
              <a:rPr lang="da-DK" sz="2800" dirty="0"/>
              <a:t> with </a:t>
            </a:r>
            <a:r>
              <a:rPr lang="da-DK" sz="2800" dirty="0" err="1"/>
              <a:t>ddPCR</a:t>
            </a:r>
            <a:r>
              <a:rPr lang="da-DK" sz="2800" dirty="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F581CD-B247-864E-B7D9-94A1BCA04979}"/>
              </a:ext>
            </a:extLst>
          </p:cNvPr>
          <p:cNvSpPr txBox="1"/>
          <p:nvPr/>
        </p:nvSpPr>
        <p:spPr>
          <a:xfrm>
            <a:off x="6096000" y="5829352"/>
            <a:ext cx="1647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If present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D2EF08-A582-6D45-9D2E-B80B1ADAE2D5}"/>
              </a:ext>
            </a:extLst>
          </p:cNvPr>
          <p:cNvCxnSpPr>
            <a:cxnSpLocks/>
          </p:cNvCxnSpPr>
          <p:nvPr/>
        </p:nvCxnSpPr>
        <p:spPr>
          <a:xfrm>
            <a:off x="6856923" y="2392436"/>
            <a:ext cx="760029" cy="6433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11BA8FB-F830-C049-9965-6412B873C7AE}"/>
              </a:ext>
            </a:extLst>
          </p:cNvPr>
          <p:cNvCxnSpPr>
            <a:cxnSpLocks/>
          </p:cNvCxnSpPr>
          <p:nvPr/>
        </p:nvCxnSpPr>
        <p:spPr>
          <a:xfrm flipV="1">
            <a:off x="6856923" y="3264408"/>
            <a:ext cx="760029" cy="6309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1A22790-B792-E949-9172-3024B599D2E4}"/>
              </a:ext>
            </a:extLst>
          </p:cNvPr>
          <p:cNvSpPr txBox="1"/>
          <p:nvPr/>
        </p:nvSpPr>
        <p:spPr>
          <a:xfrm>
            <a:off x="7545269" y="2890068"/>
            <a:ext cx="2760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Normal T/N </a:t>
            </a:r>
            <a:r>
              <a:rPr lang="da-DK" sz="2800" dirty="0" err="1"/>
              <a:t>study</a:t>
            </a:r>
            <a:endParaRPr lang="da-DK" sz="28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33CB3DF-9202-334E-8B02-679C3284894A}"/>
              </a:ext>
            </a:extLst>
          </p:cNvPr>
          <p:cNvCxnSpPr>
            <a:cxnSpLocks/>
          </p:cNvCxnSpPr>
          <p:nvPr/>
        </p:nvCxnSpPr>
        <p:spPr>
          <a:xfrm>
            <a:off x="2449137" y="5778499"/>
            <a:ext cx="47880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E71FC64-8502-6747-B148-A0479DC67182}"/>
              </a:ext>
            </a:extLst>
          </p:cNvPr>
          <p:cNvCxnSpPr>
            <a:cxnSpLocks/>
          </p:cNvCxnSpPr>
          <p:nvPr/>
        </p:nvCxnSpPr>
        <p:spPr>
          <a:xfrm>
            <a:off x="2449137" y="4180174"/>
            <a:ext cx="478800" cy="2350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EA4CC81-863F-7A45-BFBE-7104F7A7ADCB}"/>
              </a:ext>
            </a:extLst>
          </p:cNvPr>
          <p:cNvCxnSpPr>
            <a:cxnSpLocks/>
          </p:cNvCxnSpPr>
          <p:nvPr/>
        </p:nvCxnSpPr>
        <p:spPr>
          <a:xfrm>
            <a:off x="5617200" y="4466995"/>
            <a:ext cx="1548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13C94A9-FE7B-DC47-AED8-087DBADFACF1}"/>
              </a:ext>
            </a:extLst>
          </p:cNvPr>
          <p:cNvSpPr txBox="1"/>
          <p:nvPr/>
        </p:nvSpPr>
        <p:spPr>
          <a:xfrm>
            <a:off x="7474211" y="4205385"/>
            <a:ext cx="2962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dirty="0"/>
              <a:t>Expression </a:t>
            </a:r>
            <a:r>
              <a:rPr lang="da-DK" sz="2800" dirty="0" err="1"/>
              <a:t>analysis</a:t>
            </a:r>
            <a:endParaRPr lang="da-DK" sz="2800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D7ECE4B-754E-1A40-83AB-F92BC94E913C}"/>
              </a:ext>
            </a:extLst>
          </p:cNvPr>
          <p:cNvCxnSpPr>
            <a:cxnSpLocks/>
          </p:cNvCxnSpPr>
          <p:nvPr/>
        </p:nvCxnSpPr>
        <p:spPr>
          <a:xfrm flipV="1">
            <a:off x="6856923" y="5605272"/>
            <a:ext cx="688346" cy="20081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1D7508D-F043-124D-818D-8F35C25FFC29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6919781" y="5829352"/>
            <a:ext cx="613143" cy="26969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5165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3008</Words>
  <Application>Microsoft Macintosh PowerPoint</Application>
  <PresentationFormat>Widescreen</PresentationFormat>
  <Paragraphs>314</Paragraphs>
  <Slides>24</Slides>
  <Notes>23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ＭＳ Ｐゴシック</vt:lpstr>
      <vt:lpstr>Arial</vt:lpstr>
      <vt:lpstr>Calibri</vt:lpstr>
      <vt:lpstr>Calibri Light</vt:lpstr>
      <vt:lpstr>Verdana</vt:lpstr>
      <vt:lpstr>Wingdings</vt:lpstr>
      <vt:lpstr>Office Theme</vt:lpstr>
      <vt:lpstr>PowerPoint Presentation</vt:lpstr>
      <vt:lpstr>Dogs as a model for human cancers</vt:lpstr>
      <vt:lpstr>Dogs as a model for human cancers</vt:lpstr>
      <vt:lpstr>Development of cancer </vt:lpstr>
      <vt:lpstr>Method</vt:lpstr>
      <vt:lpstr>Background</vt:lpstr>
      <vt:lpstr>Research questions</vt:lpstr>
      <vt:lpstr>Research questions - Tumor/normal study</vt:lpstr>
      <vt:lpstr>Study design – Sample Processing</vt:lpstr>
      <vt:lpstr>PowerPoint Presentation</vt:lpstr>
      <vt:lpstr>Clinical challenges Staging</vt:lpstr>
      <vt:lpstr>Clinical challenges Staging</vt:lpstr>
      <vt:lpstr>Clinical challenges Staging</vt:lpstr>
      <vt:lpstr>Clinical challenges  Treatment</vt:lpstr>
      <vt:lpstr>Liquid biopsy</vt:lpstr>
      <vt:lpstr>Cell-free DNA as a biomarker</vt:lpstr>
      <vt:lpstr>Circulating tumor DNA</vt:lpstr>
      <vt:lpstr>Study design - Carcinomas</vt:lpstr>
      <vt:lpstr>ctDNA study - Aim</vt:lpstr>
      <vt:lpstr>ctDNA – Limitations</vt:lpstr>
      <vt:lpstr>ctDNA – Limitations</vt:lpstr>
      <vt:lpstr>ctDNA study - Sequencing</vt:lpstr>
      <vt:lpstr>RNAseq - Aim</vt:lpstr>
      <vt:lpstr>RNAseq - Limitations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Emilie Søborg Agger</dc:creator>
  <cp:lastModifiedBy>Sophie Emilie Søborg Agger</cp:lastModifiedBy>
  <cp:revision>9</cp:revision>
  <dcterms:created xsi:type="dcterms:W3CDTF">2020-06-04T09:31:05Z</dcterms:created>
  <dcterms:modified xsi:type="dcterms:W3CDTF">2020-06-05T09:52:31Z</dcterms:modified>
</cp:coreProperties>
</file>

<file path=docProps/thumbnail.jpeg>
</file>